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72"/>
  </p:notesMasterIdLst>
  <p:handoutMasterIdLst>
    <p:handoutMasterId r:id="rId73"/>
  </p:handoutMasterIdLst>
  <p:sldIdLst>
    <p:sldId id="258" r:id="rId2"/>
    <p:sldId id="307" r:id="rId3"/>
    <p:sldId id="257" r:id="rId4"/>
    <p:sldId id="264" r:id="rId5"/>
    <p:sldId id="376" r:id="rId6"/>
    <p:sldId id="377" r:id="rId7"/>
    <p:sldId id="375" r:id="rId8"/>
    <p:sldId id="374" r:id="rId9"/>
    <p:sldId id="373" r:id="rId10"/>
    <p:sldId id="372" r:id="rId11"/>
    <p:sldId id="371" r:id="rId12"/>
    <p:sldId id="370" r:id="rId13"/>
    <p:sldId id="369" r:id="rId14"/>
    <p:sldId id="368" r:id="rId15"/>
    <p:sldId id="367" r:id="rId16"/>
    <p:sldId id="366" r:id="rId17"/>
    <p:sldId id="365" r:id="rId18"/>
    <p:sldId id="364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24" r:id="rId32"/>
    <p:sldId id="327" r:id="rId33"/>
    <p:sldId id="328" r:id="rId34"/>
    <p:sldId id="329" r:id="rId35"/>
    <p:sldId id="330" r:id="rId36"/>
    <p:sldId id="332" r:id="rId37"/>
    <p:sldId id="337" r:id="rId38"/>
    <p:sldId id="338" r:id="rId39"/>
    <p:sldId id="333" r:id="rId40"/>
    <p:sldId id="334" r:id="rId41"/>
    <p:sldId id="335" r:id="rId42"/>
    <p:sldId id="390" r:id="rId43"/>
    <p:sldId id="393" r:id="rId44"/>
    <p:sldId id="394" r:id="rId45"/>
    <p:sldId id="395" r:id="rId46"/>
    <p:sldId id="396" r:id="rId47"/>
    <p:sldId id="392" r:id="rId48"/>
    <p:sldId id="391" r:id="rId49"/>
    <p:sldId id="336" r:id="rId50"/>
    <p:sldId id="331" r:id="rId51"/>
    <p:sldId id="339" r:id="rId52"/>
    <p:sldId id="340" r:id="rId53"/>
    <p:sldId id="341" r:id="rId54"/>
    <p:sldId id="326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23" r:id="rId71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AF8C1E5-8429-496D-B797-B7F01A3B7A41}">
          <p14:sldIdLst>
            <p14:sldId id="258"/>
            <p14:sldId id="307"/>
            <p14:sldId id="257"/>
          </p14:sldIdLst>
        </p14:section>
        <p14:section name="Adding New Assets" id="{D2D5BB29-4BBB-4721-8038-F405C3E08762}">
          <p14:sldIdLst>
            <p14:sldId id="264"/>
            <p14:sldId id="376"/>
            <p14:sldId id="377"/>
            <p14:sldId id="375"/>
            <p14:sldId id="374"/>
            <p14:sldId id="373"/>
            <p14:sldId id="372"/>
            <p14:sldId id="371"/>
            <p14:sldId id="370"/>
            <p14:sldId id="369"/>
            <p14:sldId id="368"/>
            <p14:sldId id="367"/>
            <p14:sldId id="366"/>
            <p14:sldId id="365"/>
            <p14:sldId id="364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Managung Assets" id="{CD95BF71-6BAD-4D7F-A135-6966CE994028}">
          <p14:sldIdLst>
            <p14:sldId id="324"/>
            <p14:sldId id="327"/>
            <p14:sldId id="328"/>
            <p14:sldId id="329"/>
            <p14:sldId id="330"/>
            <p14:sldId id="332"/>
            <p14:sldId id="337"/>
            <p14:sldId id="338"/>
            <p14:sldId id="333"/>
            <p14:sldId id="334"/>
            <p14:sldId id="335"/>
            <p14:sldId id="390"/>
            <p14:sldId id="393"/>
            <p14:sldId id="394"/>
            <p14:sldId id="395"/>
            <p14:sldId id="396"/>
            <p14:sldId id="392"/>
            <p14:sldId id="391"/>
            <p14:sldId id="336"/>
            <p14:sldId id="331"/>
            <p14:sldId id="339"/>
            <p14:sldId id="340"/>
            <p14:sldId id="341"/>
          </p14:sldIdLst>
        </p14:section>
        <p14:section name="Period-End Closing" id="{87EC9CF1-276E-46F1-9DEA-DD4AADB00850}">
          <p14:sldIdLst>
            <p14:sldId id="326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outro" id="{D3CF0CA5-9FB8-42FE-8495-FEEF502C42E7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0AB"/>
    <a:srgbClr val="2A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69F59D-3147-982F-B458-FB72EDE627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59E95-2C17-C599-0590-E958F9918A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D769EC3-9520-4D30-A163-E974FAE816CA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78045-94EA-478D-414D-DD8C95D6E7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5FDA-44D6-6086-CF75-3E477C40C0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7865A-EE3F-4DB3-AF02-688C86A97F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59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E636190-69E7-49B5-869C-2C93EC0C846F}" type="datetimeFigureOut">
              <a:rPr lang="ar-EG" smtClean="0"/>
              <a:t>29/10/1446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80A0B2-D607-49C2-824C-C54CD1F82E6C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9713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17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983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0A0B2-D607-49C2-824C-C54CD1F82E6C}" type="slidenum">
              <a:rPr lang="ar-EG" smtClean="0"/>
              <a:t>21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166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4921-D3DF-431F-CC66-8660DD7C6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CF9FF-0D53-EC23-61F1-F8E9F8C8D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F3FAD-F841-6335-075C-EA90AF52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E5F4-C7B0-4F6A-86C5-7CB0C0FC358D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F490-F275-25DD-A335-1664960A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50AAC-962F-180A-DE80-037DC213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0361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5BF9-6D7D-426E-9BE4-A9594C97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0C803-E107-3D77-F3CB-5F628656E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2C073-5315-C809-CCBA-9235E198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3B94-780B-4851-AE82-5D681E24FA81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9C9D8-D481-D26F-D183-BFB0EC1D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113ED-32D0-79B0-A8C0-7FDDF45A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194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3269A-F1C9-D32F-CD44-AA079A4C2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E65A8-38C5-644B-C46B-DEFE1319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003CB-0226-E048-4B3D-2F59EED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17E25-E6AB-4FFA-A293-7868C76E33B1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6CD1-98C0-EFEE-015E-DBC0B7D9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17C16-B9B7-946D-DD14-79580241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5600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EA2B-547B-303E-2B1C-2A665E87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C453F-1CB8-1154-4ACA-23AC6B71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C6103-4FEC-727E-5A23-D80F219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BC1A-BBDE-4831-8FB0-80C9D233C260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6E8CE-5D74-E194-F0F4-AA705E8A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D26B-9037-2458-37AC-7FE5BBDA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457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A69D-8FD6-F0A1-FDBA-4F4396BE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05DA2-257F-84BE-5D56-83288A415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F523-CB18-E52E-BD1C-AD6CF7E2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A621-A7D5-4F62-A792-B410E83666A0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A9212-A930-DC6E-8858-3C46DE49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49B72-F5D3-DAAB-6CF6-17EE0E97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6783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C272-B2E3-7DF1-E848-D2CE2B1B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52C7-60C3-F82B-E0E8-196AEEDD7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99F91-731F-52E5-D0DC-4361CC719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A07E-CA6A-FD8C-3196-17E3962A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514-F489-4BC0-B989-E7AAD253D64D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AEF85-FBDC-D9B8-3005-70EEE5EB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D452B-0D12-CC44-180F-60892941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069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81BE-06FB-1F1C-0370-6C8512D4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1E04E-553C-5D9B-E75F-B37904A71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CE88E-B104-0FE0-3542-F3C21BB59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54EC6-2129-84C1-A354-F3012FFE1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AF825-443F-21F4-0707-B20E371A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27EF8-80D3-1B87-7DA3-3A5C4B35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A434-530D-4995-A2A7-BAC3133CBF3E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E5622-76DB-4449-E1F7-96984E70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CAADD-4DD9-4F85-E350-84C2F3A2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6612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A37C-E977-A138-AC2E-0B3E92C7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376D39-1D8E-B765-8863-7E6F8B36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F02C-E602-41CC-9AD1-04B0291BDE08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8714D-0955-C699-30E3-144D4736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15001-9E62-2CF5-5EF6-15617312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6460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1C77A-6235-F120-3B04-38CB7E44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0345-44AD-4434-8DBE-4F041349E4A4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56163-76FC-9950-07A7-2E46C5D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4C6E-8722-2B97-4C37-559B5BD4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186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3404-0069-8A28-8BC2-A6D4D325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2FAE-2084-90F4-3A54-FD0EE737D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62ED0-4DD2-92FF-0836-B1DE3DB66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9636E-A774-0B24-0146-48C97A33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7689-FEBF-46A2-B541-A47CDC7AB0DF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FA278-E36F-1662-E58D-E881D4FF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58423-CA36-5C59-802A-C41EA383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5438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E445-AC51-61D5-A83C-D20CB61B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ABD69-88BE-1804-92E8-0B428A9F7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A17F0-762D-C5BB-0877-18D919E02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C2761-0AA0-1C63-6137-6B290073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489E-A095-4687-BDF0-4F39233C443B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D08A0-FEF3-9D5A-87FF-7C9847CF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10175-FFED-DDF7-05BA-DEE5958F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634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8DA61-BF75-B432-E1B9-1CB83B80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76AA8-02D5-4901-E0F5-E7000E031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8D01E-AEE3-7EB7-4E52-734245563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DF5E5-2A31-4756-A872-FFF9AD5E7D91}" type="datetime8">
              <a:rPr lang="ar-EG" smtClean="0"/>
              <a:t>27 نيسان، 25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A06E-CC50-DEA0-D316-ED8486689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Created by group A -NEXT45 _CAI1_ERP1_M2d</a:t>
            </a:r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F2294-3E44-EF20-CC66-EC3EA042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D4BEE-BB78-467E-B123-BE6C93B33AD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076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71D23-17A3-AA62-1EBA-6187890FA9B0}"/>
              </a:ext>
            </a:extLst>
          </p:cNvPr>
          <p:cNvSpPr txBox="1"/>
          <p:nvPr/>
        </p:nvSpPr>
        <p:spPr>
          <a:xfrm>
            <a:off x="2901842" y="1612628"/>
            <a:ext cx="668259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u="sng" dirty="0">
                <a:latin typeface="Times New Roman"/>
                <a:cs typeface="Times New Roman"/>
              </a:rPr>
              <a:t>Fixed Assets Operations in Oracle </a:t>
            </a:r>
            <a:r>
              <a:rPr lang="en-US" sz="3500" b="1" u="sng" dirty="0">
                <a:latin typeface="Times New Roman"/>
                <a:cs typeface="Times New Roman"/>
              </a:rPr>
              <a:t>E-Business</a:t>
            </a:r>
            <a:r>
              <a:rPr lang="en-US" sz="3000" b="1" u="sng" dirty="0">
                <a:latin typeface="Times New Roman"/>
                <a:cs typeface="Times New Roman"/>
              </a:rPr>
              <a:t> Suite (EBS)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17BD1-8170-7D3F-73F9-28ACAD65F65D}"/>
              </a:ext>
            </a:extLst>
          </p:cNvPr>
          <p:cNvSpPr txBox="1"/>
          <p:nvPr/>
        </p:nvSpPr>
        <p:spPr>
          <a:xfrm>
            <a:off x="914401" y="3139240"/>
            <a:ext cx="3556000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Students names: </a:t>
            </a:r>
            <a:endParaRPr lang="en-US" sz="3200" dirty="0">
              <a:latin typeface="Aptos" panose="02110004020202020204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Omar Hassan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Omar Soliman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Mostafa </a:t>
            </a:r>
            <a:r>
              <a:rPr lang="en-US" sz="2800" dirty="0" err="1"/>
              <a:t>Eltaweel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Ahmed Ramadan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291A1-DEE0-C26F-BE5E-83539332C5B1}"/>
              </a:ext>
            </a:extLst>
          </p:cNvPr>
          <p:cNvSpPr txBox="1"/>
          <p:nvPr/>
        </p:nvSpPr>
        <p:spPr>
          <a:xfrm>
            <a:off x="5147660" y="3594502"/>
            <a:ext cx="66723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Track: </a:t>
            </a:r>
            <a:r>
              <a:rPr lang="en-US" sz="2800" u="sng" dirty="0">
                <a:latin typeface="Times New Roman"/>
                <a:cs typeface="Times New Roman"/>
              </a:rPr>
              <a:t>Oracle Digital Accounting Specialist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A2DD5-7D4F-875E-A967-B706A6A73F26}"/>
              </a:ext>
            </a:extLst>
          </p:cNvPr>
          <p:cNvSpPr txBox="1"/>
          <p:nvPr/>
        </p:nvSpPr>
        <p:spPr>
          <a:xfrm>
            <a:off x="5711548" y="4024098"/>
            <a:ext cx="54033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Supervisor name:</a:t>
            </a:r>
            <a:r>
              <a:rPr lang="en-US" sz="2800" u="sng" dirty="0">
                <a:latin typeface="Times New Roman"/>
                <a:cs typeface="Times New Roman"/>
              </a:rPr>
              <a:t> Mohamed Sobhy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5EDB7-2DCD-2C99-5C2A-0BC02B35FABF}"/>
              </a:ext>
            </a:extLst>
          </p:cNvPr>
          <p:cNvSpPr txBox="1"/>
          <p:nvPr/>
        </p:nvSpPr>
        <p:spPr>
          <a:xfrm>
            <a:off x="7312801" y="4544101"/>
            <a:ext cx="19883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27/04/2025</a:t>
            </a:r>
          </a:p>
        </p:txBody>
      </p:sp>
    </p:spTree>
    <p:extLst>
      <p:ext uri="{BB962C8B-B14F-4D97-AF65-F5344CB8AC3E}">
        <p14:creationId xmlns:p14="http://schemas.microsoft.com/office/powerpoint/2010/main" val="37629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6BD54-1BF6-D666-F7B0-3C822B2F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13" y="1741954"/>
            <a:ext cx="5909187" cy="382112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49F50B7-DF11-E451-0782-522FE56E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Books (within Additions)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98CFB3-8827-824D-AC0A-B2EB08CD4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4"/>
            <a:ext cx="11353801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 the Additions method, the Books screen is </a:t>
            </a:r>
          </a:p>
          <a:p>
            <a:pPr marL="0" indent="0">
              <a:buNone/>
            </a:pPr>
            <a:r>
              <a:rPr lang="en-GB" sz="2000" dirty="0"/>
              <a:t>where we configure all the financial settings of the</a:t>
            </a:r>
          </a:p>
          <a:p>
            <a:pPr marL="0" indent="0">
              <a:buNone/>
            </a:pPr>
            <a:r>
              <a:rPr lang="en-GB" sz="2000" dirty="0"/>
              <a:t> asset, especially those related to cost and depreciation.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/>
              <a:t>Main Sections: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Financial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Depreciation Method</a:t>
            </a:r>
          </a:p>
        </p:txBody>
      </p:sp>
    </p:spTree>
    <p:extLst>
      <p:ext uri="{BB962C8B-B14F-4D97-AF65-F5344CB8AC3E}">
        <p14:creationId xmlns:p14="http://schemas.microsoft.com/office/powerpoint/2010/main" val="35581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9B9AF-9864-87E0-AC15-B6D8BD193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172" y="1892137"/>
            <a:ext cx="6178828" cy="375158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DFC2C77-293C-F717-ADD7-4BE79A92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Assignments (within Additions)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DC6C81-C361-820A-B8D8-B3645CE1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825624"/>
            <a:ext cx="11353801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 the Additions method, the Assignments screen</a:t>
            </a:r>
          </a:p>
          <a:p>
            <a:pPr marL="0" indent="0">
              <a:buNone/>
            </a:pPr>
            <a:r>
              <a:rPr lang="en-GB" sz="2000" dirty="0"/>
              <a:t> It is used to define who is responsible for the asset.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 where the asset is located, and which cost </a:t>
            </a:r>
            <a:r>
              <a:rPr lang="en-GB" sz="2000" dirty="0" err="1"/>
              <a:t>center</a:t>
            </a:r>
            <a:r>
              <a:rPr lang="en-GB" sz="2000" dirty="0"/>
              <a:t> is</a:t>
            </a:r>
          </a:p>
          <a:p>
            <a:pPr marL="0" indent="0">
              <a:buNone/>
            </a:pPr>
            <a:r>
              <a:rPr lang="en-GB" sz="2000" dirty="0"/>
              <a:t> financially accountable.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 Key Fields and Sections: </a:t>
            </a:r>
          </a:p>
          <a:p>
            <a:r>
              <a:rPr lang="en-GB" sz="2000" dirty="0"/>
              <a:t>Employee Information</a:t>
            </a:r>
          </a:p>
          <a:p>
            <a:r>
              <a:rPr lang="en-GB" sz="2000" dirty="0"/>
              <a:t>Employee Name &amp; Number</a:t>
            </a:r>
          </a:p>
          <a:p>
            <a:r>
              <a:rPr lang="en-GB" sz="2000" dirty="0"/>
              <a:t>Expense Account</a:t>
            </a:r>
          </a:p>
          <a:p>
            <a:r>
              <a:rPr lang="en-GB" sz="2000" dirty="0"/>
              <a:t>Location</a:t>
            </a:r>
          </a:p>
          <a:p>
            <a:r>
              <a:rPr lang="en-GB" sz="2000" dirty="0"/>
              <a:t>Units</a:t>
            </a:r>
          </a:p>
          <a:p>
            <a:r>
              <a:rPr lang="en-GB" sz="2000" dirty="0"/>
              <a:t>Depreciation Expense Account</a:t>
            </a:r>
          </a:p>
        </p:txBody>
      </p:sp>
    </p:spTree>
    <p:extLst>
      <p:ext uri="{BB962C8B-B14F-4D97-AF65-F5344CB8AC3E}">
        <p14:creationId xmlns:p14="http://schemas.microsoft.com/office/powerpoint/2010/main" val="36267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B4E187E6-2F8B-9EE2-B1FD-507CB2CED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4" y="3650227"/>
            <a:ext cx="7079226" cy="218178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76D47AA-FB27-1505-F50C-D8CE62A1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Asset Number Generation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7FEA3D-9D9B-FBA9-CF26-5CF44A42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After successfully adding a new asset, Oracle EBS automatically generates a unique Asset Number.</a:t>
            </a:r>
          </a:p>
          <a:p>
            <a:r>
              <a:rPr lang="en-GB" sz="2000" dirty="0"/>
              <a:t>This Asset Number is used to track, manage, and report the asset throughout its lifecycle.</a:t>
            </a:r>
          </a:p>
          <a:p>
            <a:r>
              <a:rPr lang="en-GB" sz="2000" dirty="0"/>
              <a:t>The number appears immediately after saving the asset details.</a:t>
            </a:r>
          </a:p>
          <a:p>
            <a:r>
              <a:rPr lang="en-GB" sz="2000" dirty="0"/>
              <a:t>It ensures that each asset has a unique identity 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6716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0FAE4F-2E42-65FF-12AC-1712CD22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Adding new assets through mass additions</a:t>
            </a:r>
            <a:endParaRPr lang="en-GB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95F1F1-93FA-CF01-80C0-E6D89814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4"/>
            <a:ext cx="11353801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Assets typically come from external modules like Accounts </a:t>
            </a:r>
          </a:p>
          <a:p>
            <a:pPr marL="0" indent="0">
              <a:buNone/>
            </a:pPr>
            <a:r>
              <a:rPr lang="en-GB" sz="2000" dirty="0"/>
              <a:t>Payable.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Users can prepare the asset data before officially adding it to</a:t>
            </a:r>
          </a:p>
          <a:p>
            <a:pPr marL="0" indent="0">
              <a:buNone/>
            </a:pPr>
            <a:r>
              <a:rPr lang="en-GB" sz="2000" dirty="0"/>
              <a:t>The Asset Workbench.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EAF77-8977-28EC-8672-879AE362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542" y="1465625"/>
            <a:ext cx="4955458" cy="38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D83EA-EED9-BC97-C245-62D6B44AB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23" y="1819345"/>
            <a:ext cx="5997677" cy="422231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837323-6722-0D83-565E-B9DEE32C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Mass Addition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428B1D-E70D-0434-739F-3B0731AB3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4948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This screen is used to review and edit the information </a:t>
            </a:r>
          </a:p>
          <a:p>
            <a:pPr marL="0" indent="0">
              <a:buNone/>
            </a:pPr>
            <a:r>
              <a:rPr lang="en-GB" sz="2000" dirty="0"/>
              <a:t>of individual mass addition lines.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Displays important fields like Book, Transaction Type,</a:t>
            </a:r>
          </a:p>
          <a:p>
            <a:pPr marL="0" indent="0">
              <a:buNone/>
            </a:pPr>
            <a:r>
              <a:rPr lang="en-GB" sz="2000" dirty="0"/>
              <a:t> Invoice Number, Cost, and Source Details.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Users can update the asset information before </a:t>
            </a:r>
          </a:p>
          <a:p>
            <a:pPr marL="0" indent="0">
              <a:buNone/>
            </a:pPr>
            <a:r>
              <a:rPr lang="en-GB" sz="2000" dirty="0"/>
              <a:t>approving and posting it into Oracle Assets.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/>
              <a:t>Main Purpose: </a:t>
            </a:r>
          </a:p>
          <a:p>
            <a:pPr marL="0" indent="0">
              <a:buNone/>
            </a:pPr>
            <a:r>
              <a:rPr lang="en-GB" sz="2000" dirty="0"/>
              <a:t>Validate and complete the asset information before </a:t>
            </a:r>
          </a:p>
          <a:p>
            <a:pPr marL="0" indent="0">
              <a:buNone/>
            </a:pPr>
            <a:r>
              <a:rPr lang="en-GB" sz="2000" dirty="0"/>
              <a:t>final asset creation.</a:t>
            </a:r>
          </a:p>
        </p:txBody>
      </p:sp>
    </p:spTree>
    <p:extLst>
      <p:ext uri="{BB962C8B-B14F-4D97-AF65-F5344CB8AC3E}">
        <p14:creationId xmlns:p14="http://schemas.microsoft.com/office/powerpoint/2010/main" val="6185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42345283-6596-A039-429B-097E13470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88873"/>
            <a:ext cx="6096000" cy="30802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1F2842A-B798-684C-789B-F21C016A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Mass Additions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C5E738-3BAA-CFEB-6FBE-AF90C8459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This screen shows a list of all assets imported from </a:t>
            </a:r>
          </a:p>
          <a:p>
            <a:pPr marL="0" indent="0">
              <a:buNone/>
            </a:pPr>
            <a:r>
              <a:rPr lang="en-GB" sz="2000" dirty="0"/>
              <a:t>Oracle Payables (AP) is waiting to be added.</a:t>
            </a:r>
          </a:p>
          <a:p>
            <a:pPr marL="0" indent="0">
              <a:buNone/>
            </a:pPr>
            <a:r>
              <a:rPr lang="en-GB" sz="2000" dirty="0"/>
              <a:t>Displays key fields: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Invoice Number, Distribution Line, Invoice Line, </a:t>
            </a:r>
          </a:p>
          <a:p>
            <a:pPr marL="0" indent="0">
              <a:buNone/>
            </a:pPr>
            <a:r>
              <a:rPr lang="en-GB" sz="2000" dirty="0"/>
              <a:t>Queue, Description.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Users can: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Open a specific mass addition record for review/edit.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Split a mass addition into multiple assets.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Merge multiple lines into one asset.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Add to Asset directly when ready.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Main Purpose: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 Manage and process mass additions before they become fixed assets.</a:t>
            </a:r>
          </a:p>
        </p:txBody>
      </p:sp>
    </p:spTree>
    <p:extLst>
      <p:ext uri="{BB962C8B-B14F-4D97-AF65-F5344CB8AC3E}">
        <p14:creationId xmlns:p14="http://schemas.microsoft.com/office/powerpoint/2010/main" val="20239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AE27522-C35C-A812-4188-BA854C11B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68" y="1793648"/>
            <a:ext cx="6892412" cy="389921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2505EA8-B3BB-A0A2-9DC8-774B70A8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Mass Additions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F994DC-0EFC-DAD4-B852-A7E526A1E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Assets</a:t>
            </a:r>
            <a:r>
              <a:rPr lang="ar-EG" sz="2000" dirty="0"/>
              <a:t>&lt;</a:t>
            </a:r>
            <a:r>
              <a:rPr lang="en-US" sz="2000" dirty="0"/>
              <a:t>Mass Additions</a:t>
            </a:r>
            <a:r>
              <a:rPr lang="ar-EG" sz="2000" dirty="0"/>
              <a:t>&lt;</a:t>
            </a:r>
            <a:r>
              <a:rPr lang="en-US" sz="2000" dirty="0"/>
              <a:t>Post Mass Additions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080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BCAB9C17-B3FD-8A20-D6A3-D0C4E0642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68" y="1886262"/>
            <a:ext cx="4886630" cy="425169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7E7F808-C550-8E43-D36A-8AFB0664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Mass Additions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092FC0-754C-481D-261F-D05FEE508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After you prepare and review assets in the Prepare </a:t>
            </a:r>
          </a:p>
          <a:p>
            <a:pPr marL="0" indent="0">
              <a:buNone/>
            </a:pPr>
            <a:r>
              <a:rPr lang="en-GB" sz="2000" dirty="0"/>
              <a:t>Mass Additions screen, the next step is Post Mass</a:t>
            </a:r>
          </a:p>
          <a:p>
            <a:pPr marL="0" indent="0">
              <a:buNone/>
            </a:pPr>
            <a:r>
              <a:rPr lang="en-GB" sz="2000" dirty="0"/>
              <a:t> Additions.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/>
              <a:t>Main Purpose: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To post (finalize) the assets into the fixed asset register.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What happens during Post?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The system moves assets from a "New" or "Ready" status into</a:t>
            </a:r>
          </a:p>
          <a:p>
            <a:pPr marL="0" indent="0">
              <a:buNone/>
            </a:pPr>
            <a:r>
              <a:rPr lang="en-GB" sz="2000" dirty="0"/>
              <a:t> the official asset books.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31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6682B1B-B16A-3A6A-1A00-3AA1BA70A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1" y="3075518"/>
            <a:ext cx="12017309" cy="32700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5F5611-9334-1ADF-9F72-05A3A6E2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 Mass Additions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0A73E5-D726-7ED3-A1DF-4B687BF34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Mass Additions summary after Posting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9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BCAE8B8-A8CF-D10F-DE64-63D7FF663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67" y="1612628"/>
            <a:ext cx="6292645" cy="49707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CD8AE18-1353-97FD-7B38-5B8A4308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1-Mass Additions Create Report</a:t>
            </a:r>
            <a:endParaRPr lang="en-GB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152BEA-951C-62F1-6099-350B678F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View ➔ Requests ➔ Submit a New Request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1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FE2E-9A0E-B1EA-F4FA-FA9A8A41F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7BD413-593B-5248-73A6-8B3B779BD7C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5FD71D1-EC9D-AFB1-AEE0-3E12DCE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1B7EB1-37CA-8D4A-4DB8-71C67EA05FC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06208-BAF7-A72D-7436-E0F30B7565E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55D756-84B5-BCAD-C06E-F91C2BC85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396D749-74CF-BC2E-8A72-7D9BCBF4C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6C31C80-92F4-A90D-4C4C-D862B929B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D6EDA5D-4CF0-E16B-BF1C-D614EF72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60A4C3-EEDE-FA84-16F1-61011F27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EF3C944-AC5F-00E9-9374-BA3BB522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87DBF-E6DC-655E-1909-ED88EE62B747}"/>
              </a:ext>
            </a:extLst>
          </p:cNvPr>
          <p:cNvSpPr txBox="1"/>
          <p:nvPr/>
        </p:nvSpPr>
        <p:spPr>
          <a:xfrm>
            <a:off x="1947040" y="4513734"/>
            <a:ext cx="86027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This will help reduce </a:t>
            </a:r>
            <a:r>
              <a:rPr lang="en-US" sz="2400" b="1" baseline="0" dirty="0">
                <a:latin typeface="Times New Roman"/>
                <a:cs typeface="Times New Roman"/>
              </a:rPr>
              <a:t>errors</a:t>
            </a:r>
            <a:r>
              <a:rPr lang="en-US" sz="2400" b="1" dirty="0">
                <a:latin typeface="Times New Roman"/>
                <a:cs typeface="Times New Roman"/>
              </a:rPr>
              <a:t>, improve compliance,</a:t>
            </a:r>
            <a:r>
              <a:rPr lang="en-US" sz="2400" b="1" baseline="0" dirty="0">
                <a:latin typeface="Times New Roman"/>
                <a:cs typeface="Times New Roman"/>
              </a:rPr>
              <a:t> and </a:t>
            </a:r>
            <a:r>
              <a:rPr lang="en-US" sz="2400" b="1" dirty="0">
                <a:latin typeface="Times New Roman"/>
                <a:cs typeface="Times New Roman"/>
              </a:rPr>
              <a:t>speed up period-end closing</a:t>
            </a:r>
            <a:r>
              <a:rPr lang="en-US" sz="2400" b="1" baseline="0" dirty="0">
                <a:latin typeface="Times New Roman"/>
                <a:cs typeface="Times New Roman"/>
              </a:rPr>
              <a:t>, </a:t>
            </a:r>
            <a:r>
              <a:rPr lang="en-US" sz="2400" b="1" dirty="0">
                <a:latin typeface="Times New Roman"/>
                <a:cs typeface="Times New Roman"/>
              </a:rPr>
              <a:t>making the process more efficient </a:t>
            </a:r>
            <a:r>
              <a:rPr lang="en-US" sz="2400" b="1" baseline="0" dirty="0">
                <a:latin typeface="Times New Roman"/>
                <a:cs typeface="Times New Roman"/>
              </a:rPr>
              <a:t>and </a:t>
            </a:r>
            <a:r>
              <a:rPr lang="en-US" sz="2400" b="1" dirty="0">
                <a:latin typeface="Times New Roman"/>
                <a:cs typeface="Times New Roman"/>
              </a:rPr>
              <a:t>reliable for organizations</a:t>
            </a:r>
            <a:r>
              <a:rPr lang="en-US" sz="2400" b="1" baseline="0" dirty="0">
                <a:latin typeface="Times New Roman"/>
                <a:cs typeface="Times New Roman"/>
              </a:rPr>
              <a:t>.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EC50A-FB14-4F4C-5C75-A1B9CCCE8A17}"/>
              </a:ext>
            </a:extLst>
          </p:cNvPr>
          <p:cNvSpPr txBox="1"/>
          <p:nvPr/>
        </p:nvSpPr>
        <p:spPr>
          <a:xfrm>
            <a:off x="457200" y="2074392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21A78-FAF2-5312-3EDE-07545E1E3742}"/>
              </a:ext>
            </a:extLst>
          </p:cNvPr>
          <p:cNvSpPr txBox="1"/>
          <p:nvPr/>
        </p:nvSpPr>
        <p:spPr>
          <a:xfrm>
            <a:off x="1947040" y="2856205"/>
            <a:ext cx="86027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This project focuses on implementing the Fixed Assets module in Oracle E-Business Suite (EBS) to automate and streamline financial processes.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8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8CD69A43-468A-799C-1986-DCA04CDDC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06" y="1612628"/>
            <a:ext cx="6764594" cy="509247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63FED2B-4735-5BFD-D8E0-BD317207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2-Mass Additions Create Report</a:t>
            </a:r>
            <a:endParaRPr lang="en-GB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0F06A4-44E4-4C77-F5A9-28633B4FB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After submitting a new request</a:t>
            </a:r>
            <a:br>
              <a:rPr lang="en-US" dirty="0"/>
            </a:br>
            <a:r>
              <a:rPr lang="en-US" dirty="0"/>
              <a:t>choose a name for the report.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Choose parameters and GL</a:t>
            </a:r>
          </a:p>
          <a:p>
            <a:pPr marL="0" indent="0">
              <a:buNone/>
            </a:pPr>
            <a:r>
              <a:rPr lang="en-US" dirty="0"/>
              <a:t>Date and book asset.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4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 descr="A close-up of a document">
            <a:extLst>
              <a:ext uri="{FF2B5EF4-FFF2-40B4-BE49-F238E27FC236}">
                <a16:creationId xmlns:a16="http://schemas.microsoft.com/office/drawing/2014/main" id="{F90B99DD-9548-B3B1-7BE5-0F2287948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95" y="2016770"/>
            <a:ext cx="5624050" cy="401038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8A92BB-9E7A-5F76-B375-727B9D4F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3-Mass Additions Create Report</a:t>
            </a:r>
            <a:endParaRPr lang="en-GB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232E9E-9E14-26C1-CC6F-417CE232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56" y="1825624"/>
            <a:ext cx="11245644" cy="50323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Mass Additions Create Report</a:t>
            </a:r>
          </a:p>
          <a:p>
            <a:pPr marL="0" indent="0">
              <a:buNone/>
            </a:pPr>
            <a:r>
              <a:rPr lang="en-GB" sz="2000" dirty="0"/>
              <a:t> shows all assets that were imported from the external </a:t>
            </a:r>
          </a:p>
          <a:p>
            <a:pPr marL="0" indent="0">
              <a:buNone/>
            </a:pPr>
            <a:r>
              <a:rPr lang="en-GB" sz="2000" dirty="0"/>
              <a:t>systems (like Oracle Payables) into Oracle Assets</a:t>
            </a:r>
          </a:p>
          <a:p>
            <a:pPr marL="0" indent="0">
              <a:buNone/>
            </a:pPr>
            <a:r>
              <a:rPr lang="en-GB" sz="2000" dirty="0"/>
              <a:t>But they have not yet been posted.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When do you run it?</a:t>
            </a:r>
          </a:p>
          <a:p>
            <a:pPr marL="0" indent="0">
              <a:buNone/>
            </a:pPr>
            <a:r>
              <a:rPr lang="en-GB" sz="2000" dirty="0"/>
              <a:t>✔ After you transfer invoices from Oracle Payables</a:t>
            </a:r>
          </a:p>
          <a:p>
            <a:pPr marL="0" indent="0">
              <a:buNone/>
            </a:pPr>
            <a:r>
              <a:rPr lang="en-GB" sz="2000" dirty="0"/>
              <a:t> or other sources into Oracle Assets.</a:t>
            </a:r>
          </a:p>
          <a:p>
            <a:pPr marL="0" indent="0">
              <a:buNone/>
            </a:pPr>
            <a:r>
              <a:rPr lang="en-GB" sz="2000" dirty="0"/>
              <a:t>✔ To review what assets have been created and are </a:t>
            </a:r>
          </a:p>
          <a:p>
            <a:pPr marL="0" indent="0">
              <a:buNone/>
            </a:pPr>
            <a:r>
              <a:rPr lang="en-GB" sz="2000" dirty="0"/>
              <a:t>waiting for review and posting.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What does the report show?</a:t>
            </a:r>
          </a:p>
          <a:p>
            <a:pPr marL="0" indent="0">
              <a:buNone/>
            </a:pPr>
            <a:r>
              <a:rPr lang="en-GB" sz="2000" dirty="0"/>
              <a:t>➔ Asset details like Invoice Number, Cost, Category, Source</a:t>
            </a:r>
          </a:p>
          <a:p>
            <a:pPr marL="0" indent="0">
              <a:buNone/>
            </a:pPr>
            <a:r>
              <a:rPr lang="en-GB" sz="2000" dirty="0"/>
              <a:t> System, and more.</a:t>
            </a:r>
          </a:p>
          <a:p>
            <a:pPr marL="0" indent="0">
              <a:buNone/>
            </a:pPr>
            <a:r>
              <a:rPr lang="en-GB" sz="2000" dirty="0"/>
              <a:t>➔ Helps you check if all imported asset data is correct</a:t>
            </a:r>
          </a:p>
          <a:p>
            <a:pPr marL="0" indent="0">
              <a:buNone/>
            </a:pPr>
            <a:r>
              <a:rPr lang="en-GB" sz="2000" dirty="0"/>
              <a:t> before you "Prepare" and "Post" them.</a:t>
            </a:r>
          </a:p>
        </p:txBody>
      </p:sp>
    </p:spTree>
    <p:extLst>
      <p:ext uri="{BB962C8B-B14F-4D97-AF65-F5344CB8AC3E}">
        <p14:creationId xmlns:p14="http://schemas.microsoft.com/office/powerpoint/2010/main" val="2628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4AF0377-CD5F-54D6-85AE-C85ED9050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89" y="1765027"/>
            <a:ext cx="6617111" cy="47722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C2A5C2C-7BBE-F3D6-7A63-91DBB415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1-Mass Additions Posting Report</a:t>
            </a:r>
            <a:endParaRPr lang="en-GB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B8E81E-9762-E365-4133-09D3F7918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5961"/>
            <a:ext cx="1135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View ➔ Requests ➔ Submit a New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After submitting a new request</a:t>
            </a:r>
            <a:br>
              <a:rPr lang="en-US" sz="2000" dirty="0"/>
            </a:br>
            <a:r>
              <a:rPr lang="en-US" sz="2000" dirty="0"/>
              <a:t>choose a name for the report.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Choose parameters and book an asset.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Choose Submit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1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2C1C70F1-AA30-CA0C-A405-3D34C8388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6" y="1943101"/>
            <a:ext cx="6027174" cy="40716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E35A4A-AE46-644C-D858-47D56D1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2-Mass Additions Posting Report</a:t>
            </a:r>
            <a:endParaRPr lang="en-GB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38C356-813A-5832-888B-167BB826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50323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Mass Additions Posting Report shows all assets</a:t>
            </a:r>
          </a:p>
          <a:p>
            <a:pPr marL="0" indent="0">
              <a:buNone/>
            </a:pPr>
            <a:r>
              <a:rPr lang="en-GB" sz="2000" dirty="0"/>
              <a:t> that have been successfully posted into </a:t>
            </a:r>
          </a:p>
          <a:p>
            <a:pPr marL="0" indent="0">
              <a:buNone/>
            </a:pPr>
            <a:r>
              <a:rPr lang="en-GB" sz="2000" dirty="0"/>
              <a:t>Oracle Assets from the mass additions queue.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When do you run it?</a:t>
            </a:r>
          </a:p>
          <a:p>
            <a:pPr marL="0" indent="0">
              <a:buNone/>
            </a:pPr>
            <a:r>
              <a:rPr lang="en-GB" sz="2000" dirty="0"/>
              <a:t>✔ After you complete the Post Mass Additions process.</a:t>
            </a:r>
          </a:p>
          <a:p>
            <a:pPr marL="0" indent="0">
              <a:buNone/>
            </a:pPr>
            <a:r>
              <a:rPr lang="en-GB" sz="2000" dirty="0"/>
              <a:t>✔ To confirm which assets have been officially added to </a:t>
            </a:r>
          </a:p>
          <a:p>
            <a:pPr marL="0" indent="0">
              <a:buNone/>
            </a:pPr>
            <a:r>
              <a:rPr lang="en-GB" sz="2000" dirty="0"/>
              <a:t>the asset register.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What does the report show?</a:t>
            </a:r>
          </a:p>
          <a:p>
            <a:r>
              <a:rPr lang="en-GB" sz="2000" dirty="0"/>
              <a:t>Asset Number</a:t>
            </a:r>
          </a:p>
          <a:p>
            <a:r>
              <a:rPr lang="en-US" sz="2000" dirty="0"/>
              <a:t>Description </a:t>
            </a:r>
          </a:p>
          <a:p>
            <a:r>
              <a:rPr lang="en-GB" sz="2000" dirty="0"/>
              <a:t>Asset Account</a:t>
            </a:r>
          </a:p>
          <a:p>
            <a:r>
              <a:rPr lang="en-GB" sz="2000" dirty="0"/>
              <a:t> Cost</a:t>
            </a:r>
          </a:p>
          <a:p>
            <a:r>
              <a:rPr lang="en-GB" sz="2000" dirty="0"/>
              <a:t>Book Name (OPS CORP).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89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304B7D8-90C3-0549-A9E0-553ABC5CF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23" y="1843087"/>
            <a:ext cx="6943377" cy="47360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DC2EFC4-0ED1-C4EE-CA7F-B0E09010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1- Assets integration with the AP Module</a:t>
            </a:r>
            <a:endParaRPr lang="en-GB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693059-2BF0-2A8D-6039-DE106126D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Click on Navigator.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Go to Responsibilities.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Select Payables Vision Operations.</a:t>
            </a:r>
          </a:p>
        </p:txBody>
      </p:sp>
    </p:spTree>
    <p:extLst>
      <p:ext uri="{BB962C8B-B14F-4D97-AF65-F5344CB8AC3E}">
        <p14:creationId xmlns:p14="http://schemas.microsoft.com/office/powerpoint/2010/main" val="194263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D808DE7-0C32-223D-3255-2002D099C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06" y="2100263"/>
            <a:ext cx="8145092" cy="333697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068D73-76D3-7E8C-08E3-745055B3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2-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Assets integration with the AP Module</a:t>
            </a:r>
            <a:endParaRPr lang="en-GB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7A16F-7E94-9368-4697-CD322B433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Invoice ➔ Entry ➔ Invoice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094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D9A08B3-8929-42B0-6131-FF0759D58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867881"/>
            <a:ext cx="5997677" cy="40232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1EA1F48-72DE-E9ED-FFF6-6F14A860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3- Assets integration with the AP Module</a:t>
            </a:r>
            <a:endParaRPr lang="en-GB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C03991-76FC-FD2C-67BC-814F32AF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4"/>
            <a:ext cx="11353801" cy="4879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screen is used to enter and manage suppliers</a:t>
            </a:r>
          </a:p>
          <a:p>
            <a:pPr marL="0" indent="0">
              <a:buNone/>
            </a:pPr>
            <a:r>
              <a:rPr lang="en-GB" sz="2000" dirty="0"/>
              <a:t> invoices. In your case, since you are working on </a:t>
            </a:r>
          </a:p>
          <a:p>
            <a:pPr marL="0" indent="0">
              <a:buNone/>
            </a:pPr>
            <a:r>
              <a:rPr lang="en-GB" sz="2000" dirty="0"/>
              <a:t>Assets integration with AP, the invoice is recorded</a:t>
            </a:r>
          </a:p>
          <a:p>
            <a:pPr marL="0" indent="0">
              <a:buNone/>
            </a:pPr>
            <a:r>
              <a:rPr lang="en-GB" sz="2000" dirty="0"/>
              <a:t> Here will later be used to create an asset in the</a:t>
            </a:r>
          </a:p>
          <a:p>
            <a:pPr marL="0" indent="0">
              <a:buNone/>
            </a:pPr>
            <a:r>
              <a:rPr lang="en-GB" sz="2000" dirty="0"/>
              <a:t> Fixed Assets module after processing.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Regarding the Assets Integration: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After the invoice is validated and accounted for in AP,</a:t>
            </a:r>
          </a:p>
          <a:p>
            <a:pPr marL="0" indent="0">
              <a:buNone/>
            </a:pPr>
            <a:r>
              <a:rPr lang="en-GB" sz="2000" dirty="0"/>
              <a:t>It will be transferred to Assets using a process Mass </a:t>
            </a:r>
          </a:p>
          <a:p>
            <a:pPr marL="0" indent="0">
              <a:buNone/>
            </a:pPr>
            <a:r>
              <a:rPr lang="en-GB" sz="2000" dirty="0"/>
              <a:t>Additions Create.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Then, in the FA module, you use Post Mass Additions</a:t>
            </a:r>
          </a:p>
          <a:p>
            <a:pPr marL="0" indent="0">
              <a:buNone/>
            </a:pPr>
            <a:r>
              <a:rPr lang="en-GB" sz="2000" dirty="0"/>
              <a:t> to officially create the asset.</a:t>
            </a:r>
          </a:p>
        </p:txBody>
      </p:sp>
    </p:spTree>
    <p:extLst>
      <p:ext uri="{BB962C8B-B14F-4D97-AF65-F5344CB8AC3E}">
        <p14:creationId xmlns:p14="http://schemas.microsoft.com/office/powerpoint/2010/main" val="30510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F0311184-2F43-67F2-3A4F-209E41E2D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06" y="1918828"/>
            <a:ext cx="5240593" cy="40021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46E9F5-3E79-852E-CE30-BA586EC3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4- Assets integration with the AP Module</a:t>
            </a:r>
            <a:endParaRPr lang="en-GB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32D6F6-9117-2EF2-03D8-311EBB41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4948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Track as Asset checkbox is critical when you</a:t>
            </a:r>
          </a:p>
          <a:p>
            <a:pPr marL="0" indent="0">
              <a:buNone/>
            </a:pPr>
            <a:r>
              <a:rPr lang="en-GB" sz="2000" dirty="0"/>
              <a:t> want the invoice line item to be sent from Accounts </a:t>
            </a:r>
          </a:p>
          <a:p>
            <a:pPr marL="0" indent="0">
              <a:buNone/>
            </a:pPr>
            <a:r>
              <a:rPr lang="en-GB" sz="2000" dirty="0"/>
              <a:t>Payable (AP) to Fixed Assets (FA).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When you check Track as Asset, you are telling the system: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This invoice line should create a new Asset in the FA module.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Then, during the Mass Additions process, the system picks</a:t>
            </a:r>
          </a:p>
          <a:p>
            <a:pPr marL="0" indent="0">
              <a:buNone/>
            </a:pPr>
            <a:r>
              <a:rPr lang="en-GB" sz="2000" dirty="0"/>
              <a:t> up all lines that have.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Track as Asset is checked and sends them to the FA module.</a:t>
            </a:r>
          </a:p>
        </p:txBody>
      </p:sp>
    </p:spTree>
    <p:extLst>
      <p:ext uri="{BB962C8B-B14F-4D97-AF65-F5344CB8AC3E}">
        <p14:creationId xmlns:p14="http://schemas.microsoft.com/office/powerpoint/2010/main" val="29165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49A344A1-A654-50C7-B4A9-0D0308583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37" y="1754199"/>
            <a:ext cx="4896463" cy="450831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238990A-722D-80DD-3689-49769D3AF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5- Assets integration with the AP Module</a:t>
            </a:r>
            <a:endParaRPr lang="en-GB" sz="32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B0F1B6-96D5-DB20-66D7-855EC5C9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Steps to find the Asset Clearing Account :</a:t>
            </a:r>
          </a:p>
          <a:p>
            <a:r>
              <a:rPr lang="en-GB" sz="2000" dirty="0"/>
              <a:t>Setup </a:t>
            </a:r>
            <a:r>
              <a:rPr lang="en-US" sz="2000" dirty="0"/>
              <a:t>➔ Asset System ➔ Asset Categories.</a:t>
            </a:r>
            <a:endParaRPr lang="en-GB" sz="2000" dirty="0"/>
          </a:p>
          <a:p>
            <a:r>
              <a:rPr lang="en-GB" sz="2000" dirty="0"/>
              <a:t>Open the Asset Categories screen.</a:t>
            </a:r>
          </a:p>
          <a:p>
            <a:r>
              <a:rPr lang="en-GB" sz="2000" dirty="0"/>
              <a:t>Select the Asset Category you are interested in.</a:t>
            </a:r>
          </a:p>
          <a:p>
            <a:r>
              <a:rPr lang="en-GB" sz="2000" dirty="0"/>
              <a:t>Scroll down to the General Ledger Accounts section.</a:t>
            </a:r>
          </a:p>
          <a:p>
            <a:r>
              <a:rPr lang="en-GB" sz="2000" dirty="0"/>
              <a:t>Look for the field named (Asset Clearing).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account is used during Mass Additions to move amounts</a:t>
            </a:r>
          </a:p>
          <a:p>
            <a:pPr marL="0" indent="0">
              <a:buNone/>
            </a:pPr>
            <a:r>
              <a:rPr lang="en-GB" sz="2000" dirty="0"/>
              <a:t> from AP to FA.</a:t>
            </a:r>
          </a:p>
        </p:txBody>
      </p:sp>
    </p:spTree>
    <p:extLst>
      <p:ext uri="{BB962C8B-B14F-4D97-AF65-F5344CB8AC3E}">
        <p14:creationId xmlns:p14="http://schemas.microsoft.com/office/powerpoint/2010/main" val="27736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81AA750-DC38-85A4-89C7-4105138A0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2076"/>
            <a:ext cx="6095999" cy="29200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1F2A95-217E-FC3E-576B-23ECF2E7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EG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6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- Assets integration with the AP Module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29DE28-267F-EFF1-97E6-3ECB66770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Instead, you temporarily post the invoice amount to an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Asset Clearing Account (an intermediate account).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Later, when the asset is created in Fixed Assets (FA),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The system moves the value from the Asset Clearing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Account to the final Asset Account.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In AP: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Invoice distribution = Asset Clearing Account.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In FA (after Mass Addition):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System moves it to the real Asset Category/Account.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1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BE0D-2DA3-9540-CDE6-87A15DAE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230759A-B720-432D-8735-CCDF7E280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245D568-447F-D22B-7C3E-E7471B55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55104D1-D641-1831-9C07-BE0F33DD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B41EA7D-1D96-AF79-D034-65D1CC596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559A1-5E68-D08B-3960-AB96CE6E74FC}"/>
              </a:ext>
            </a:extLst>
          </p:cNvPr>
          <p:cNvSpPr txBox="1"/>
          <p:nvPr/>
        </p:nvSpPr>
        <p:spPr>
          <a:xfrm>
            <a:off x="1644403" y="1872759"/>
            <a:ext cx="7956721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500" b="1" kern="100" dirty="0">
                <a:latin typeface="Times New Roman"/>
                <a:ea typeface="Calibri"/>
                <a:cs typeface="Arial"/>
              </a:rPr>
              <a:t>Fixed Assets Operations and Reporting in Oracle ERP </a:t>
            </a:r>
            <a:endParaRPr lang="ar-EG" sz="3500" b="1" kern="1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86BCB-FC9E-8E21-04CB-619A99488112}"/>
              </a:ext>
            </a:extLst>
          </p:cNvPr>
          <p:cNvSpPr txBox="1"/>
          <p:nvPr/>
        </p:nvSpPr>
        <p:spPr>
          <a:xfrm>
            <a:off x="1762760" y="3303036"/>
            <a:ext cx="783836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dirty="0">
                <a:latin typeface="Times New Roman"/>
                <a:ea typeface="Calibri"/>
                <a:cs typeface="Times New Roman"/>
              </a:rPr>
              <a:t>1- Adding New Assets</a:t>
            </a:r>
            <a:endParaRPr lang="ar-EG" sz="30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E81A4-C11A-BB55-9F73-225D6C383529}"/>
              </a:ext>
            </a:extLst>
          </p:cNvPr>
          <p:cNvSpPr txBox="1"/>
          <p:nvPr/>
        </p:nvSpPr>
        <p:spPr>
          <a:xfrm>
            <a:off x="1762760" y="3929136"/>
            <a:ext cx="783836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dirty="0">
                <a:latin typeface="Times New Roman"/>
                <a:ea typeface="Calibri"/>
                <a:cs typeface="Times New Roman"/>
              </a:rPr>
              <a:t>2- Managing Assets </a:t>
            </a:r>
            <a:endParaRPr lang="ar-EG" sz="30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73D40-44AE-6983-FAF1-839147737619}"/>
              </a:ext>
            </a:extLst>
          </p:cNvPr>
          <p:cNvSpPr txBox="1"/>
          <p:nvPr/>
        </p:nvSpPr>
        <p:spPr>
          <a:xfrm>
            <a:off x="1762759" y="4555236"/>
            <a:ext cx="783836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kern="100" dirty="0">
                <a:latin typeface="Times New Roman"/>
                <a:ea typeface="Calibri"/>
                <a:cs typeface="Arial"/>
              </a:rPr>
              <a:t>3- Period-End Closing and Reporting </a:t>
            </a:r>
            <a:endParaRPr lang="ar-EG" sz="3000" b="1" kern="100" dirty="0">
              <a:latin typeface="Times New Roman"/>
              <a:ea typeface="Calibri"/>
              <a:cs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8CFC45-DC11-9249-1FEE-54E4B9B6664A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34" name="Picture 33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F3E5FCBD-DD14-41BA-65A9-90C7D2B8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A6D723-A37E-865A-C0B8-90263BC5009C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9DD5B1-DA8B-6D4C-F1DE-F7A4748012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640210D-F5E4-124B-0941-EBE81B1BB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A56AD8F1-B133-646D-AACF-B0EDC9F2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03" y="1612628"/>
            <a:ext cx="4296697" cy="488889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3F62F0D-808C-6E65-21D1-835CE34F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7- Assets integration with the AP Module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9D381A-8EE3-24F3-3559-856DB46A3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last step here is: "Create Accounting" (Final Post)</a:t>
            </a:r>
          </a:p>
          <a:p>
            <a:pPr marL="0" indent="0">
              <a:buNone/>
            </a:pPr>
            <a:r>
              <a:rPr lang="en-GB" sz="2000" dirty="0"/>
              <a:t>You are telling the system to generate accounting entries for the invoice.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will post the amounts (the asset clearing entry) into the </a:t>
            </a:r>
          </a:p>
          <a:p>
            <a:pPr marL="0" indent="0">
              <a:buNone/>
            </a:pPr>
            <a:r>
              <a:rPr lang="en-GB" sz="2000" dirty="0"/>
              <a:t>General Ledger (GL).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Create Accounting (Final Post):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000" dirty="0"/>
              <a:t>Generate and permanently save the accounting for this invoice in </a:t>
            </a:r>
          </a:p>
          <a:p>
            <a:pPr marL="0" indent="0">
              <a:buNone/>
            </a:pPr>
            <a:r>
              <a:rPr lang="en-GB" sz="2000" dirty="0"/>
              <a:t>The system.</a:t>
            </a:r>
          </a:p>
        </p:txBody>
      </p:sp>
    </p:spTree>
    <p:extLst>
      <p:ext uri="{BB962C8B-B14F-4D97-AF65-F5344CB8AC3E}">
        <p14:creationId xmlns:p14="http://schemas.microsoft.com/office/powerpoint/2010/main" val="41005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57C8-4944-44F5-EC5B-B8468BA1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FD24B5-0F54-77F7-51C8-993A838F3FF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27FEC85-2F9E-7D83-F608-A7DF15B2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4B53C7-7AF4-801A-3DD0-82E9641F1FDB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46E260-E3AA-31C8-9278-0A7590CF242C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2D8F7-6277-83F7-8036-E6088C261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DF225293-8941-DCAD-C032-24BC2CD4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33AA8F0-F3AA-739F-7957-934A98048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036EB1-2EE8-520F-3DF2-74E189BAF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006B038-4137-819C-B6AE-DD7BF0643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3CAF9D2-3CA1-34BA-51A3-FAFE048DE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CAC79-694A-EFEB-DBEA-79411B7A7DF3}"/>
              </a:ext>
            </a:extLst>
          </p:cNvPr>
          <p:cNvSpPr txBox="1"/>
          <p:nvPr/>
        </p:nvSpPr>
        <p:spPr>
          <a:xfrm>
            <a:off x="1336039" y="2718584"/>
            <a:ext cx="875093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Assets Details and Financial Inquiry 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7CCB6-15BD-C522-212C-D714919C1CBA}"/>
              </a:ext>
            </a:extLst>
          </p:cNvPr>
          <p:cNvSpPr txBox="1"/>
          <p:nvPr/>
        </p:nvSpPr>
        <p:spPr>
          <a:xfrm>
            <a:off x="1336039" y="3584590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Assets Transfer and Adjustment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88BCF-6AE1-2277-2DAF-5AF9DBCC6C27}"/>
              </a:ext>
            </a:extLst>
          </p:cNvPr>
          <p:cNvSpPr txBox="1"/>
          <p:nvPr/>
        </p:nvSpPr>
        <p:spPr>
          <a:xfrm>
            <a:off x="3042920" y="1587967"/>
            <a:ext cx="610616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dirty="0">
                <a:latin typeface="Times New Roman"/>
                <a:ea typeface="Calibri"/>
                <a:cs typeface="Times New Roman"/>
              </a:rPr>
              <a:t>Managing Assets</a:t>
            </a:r>
            <a:endParaRPr lang="ar-EG" sz="3500" b="1" kern="1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6FE2A-5CC3-5E9C-6A45-C02779368043}"/>
              </a:ext>
            </a:extLst>
          </p:cNvPr>
          <p:cNvSpPr txBox="1"/>
          <p:nvPr/>
        </p:nvSpPr>
        <p:spPr>
          <a:xfrm>
            <a:off x="1336039" y="4438871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Assets Depreciation and Retirement</a:t>
            </a:r>
            <a:endParaRPr lang="ar-EG" sz="3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36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470DA-6AF0-8DAB-F9BF-54C6F202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D87ED8-B962-33E7-82F6-FA6AD07799DB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21C6371-771F-67B7-EB10-4D8F4AF7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2FA00B-CCD9-9687-1BD1-60B3A10A9C2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A2003C-4F61-8249-DCE5-D8D5E8D967F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31AAD8-E900-F084-75B9-38E8B26D7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753AB27-6B35-0FC4-5789-18822971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564224-4683-A493-48FF-440D7605E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B9A3ED2-BF03-8CA9-5CB0-44E5E7FCE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0C07F39-25C1-23BC-C4F4-0DAEF70F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F9A830F-7547-44DF-008B-CCC8880E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D25ABA-996D-D544-DC54-1124B27A5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1394655"/>
            <a:ext cx="8891587" cy="54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1E99-F1EB-7FB8-6EF8-03C687B48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07A3A9-801A-877B-4803-4C95E3DE0589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97CA5BDC-F82B-1F4F-21F4-9655DE9A7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D24645-3604-137E-A16C-534E0F09040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72805D-A46E-4347-6C42-6B4A380A6255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8AFA33-9EF1-8DDB-6949-EDD38F6E5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9FA965ED-648A-DE3F-CCDF-DBAB0C5B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5AB2D66-80D0-B485-A6D2-05671986C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72B1345-3C8F-0280-80C4-8528187D9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60507BD-30D3-F97E-CD6A-BBCA7F059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C89C92F-8FD8-A6D5-2138-E6ED6F0C8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4B9E6-9819-12AD-F204-C668E248A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462851"/>
            <a:ext cx="8934450" cy="5395149"/>
          </a:xfrm>
          <a:prstGeom prst="rect">
            <a:avLst/>
          </a:prstGeom>
        </p:spPr>
      </p:pic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53BD4563-62B3-ABA2-7BEC-44F00E8EC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" y="1979526"/>
            <a:ext cx="3081645" cy="16847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DE6EA-ED17-087F-8AC5-3BF299E8A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B08A38-4897-8312-84CF-C587DF70B3F5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9967DE7C-BF22-0CC2-E1DD-BFEA872A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D08E7F-3BD8-A218-C414-A662E8CCFFB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ADC161-7280-686A-AA96-B36CC433265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8D93D2-26A5-50BE-E789-59DE624DC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1EB8D0C-AC6C-DABF-D8AD-A67C19774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633EC65-D354-9329-AE75-BFD1CA752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FE5BE66-ADFE-D9B9-2CD8-3E6DEE78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3AB6662-23EF-B58F-2239-39F28CB65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46C866F-2336-A180-EC3E-AA247D3FC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82CCC-FAEF-ECAD-A3D9-9C1C7755A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708450D8-7581-AEF2-D7CE-86992D61B451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77179-ECEB-0205-1369-8570CE97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FF72EFB-A63F-20B4-4C11-94A885E2A03C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4D4F5139-2C25-8DC3-AE3B-CB82CB9D1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80E880-599A-A850-A053-D2526FF5E71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C1B927-6B9E-4E1C-8DBA-D9F19DF56032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8BF564-14D0-F5E5-B4B8-C4EC03F59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7395775-89F3-BCD5-82B7-4246BD331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204052F-E44D-A719-D91F-904498E83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B9C5598-BA79-0FA7-49E0-D7BFBD8D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9611A81-47DA-2756-FCB8-24CB0F2F4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9D8EE68-1E31-07B6-20DC-D3DC6EBF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C68CD-0ABD-C47F-CD07-E5458FD3A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612628"/>
            <a:ext cx="9241017" cy="5229955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128029A5-AAB6-5518-B035-F0F52FAE1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" y="1979526"/>
            <a:ext cx="3081645" cy="16847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49DC-371F-9ADD-7DC1-DF7B116F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29DD77-F201-826F-1B87-86F8EECA133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72A5C9C-9B8F-E1E5-DBC0-1A6FBC494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16E5A-62F1-03B5-36CF-CFE808A7379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018685-CF95-FD8D-672C-FB91CE3F4FFB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49D601-0F2E-A965-8300-C7EF3C674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9E3138BC-4D98-833B-32C6-DC6104CB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8FAD0C8-46A8-A54D-4B3D-50C0A3495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71F14F3-F938-BA87-007D-3DCA820F4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37147B0-1440-DA89-E6A9-59A5337F6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549F8CC-4367-C858-2134-7BD42933B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F5041-A20D-043C-DE2B-243B8D5B9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2376C2E4-51E4-C482-678F-29DB000FAAE9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E841C-511A-D551-DE95-5D8E91D2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E7C966-8833-9BB5-E138-FFB02BE1DF7E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97EAD1D4-6D96-CC43-8E64-3EC2869C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B849E-ABCB-88DD-B4F4-DAC4D60D9D5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CEA562-B5FF-2DB2-3D22-BE58AA02DDA7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B7E702-FAE9-EF0D-4C56-539242C39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DAE524A-0BE0-4BA2-8115-FDF0AE030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44BCC0C-068A-9AE9-2317-95A3A6760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B3501C53-84DC-4391-3EBE-B52EBC990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EBC6E07-A996-16C9-62A0-12755D00A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FF7B05BC-6C51-70F4-FD18-5A7C48F10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A51FCE72-79CD-3363-4F97-90A5223FF670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5323-516E-70C2-D1F7-0AC23E4AF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590495"/>
            <a:ext cx="909483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1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327A6-A5C6-B23F-748D-A88ABA10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281884-E2FC-1ADB-C82E-0B7E242EE04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476A859E-B411-21B4-D80D-7CEF585D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C90868-9671-D47F-5174-A0B9D129ECED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F258A5-C562-3E76-A020-DC1B11E91648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C9DF36-DCAF-3F78-0ACC-3491D2207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DCA7E1D1-905B-C93A-3229-481C35949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5116B40-8E93-32F2-AE97-8384D1BC6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0AD1EB8-3BFA-DF71-9D0F-97AF937F8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9B455F3-BF19-02A4-C1D0-E7960B23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9A2F9544-7B40-EB1D-87AB-795E89C72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3FF4C77A-E23D-099B-4CB9-407772A57BC6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Books &gt;&gt; Done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25EE-ED59-691B-54E9-B946CF161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590495"/>
            <a:ext cx="9094839" cy="529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F11F1-641C-DF86-EE78-E556DF316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50" y="4371974"/>
            <a:ext cx="3943900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7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CCDCB-D791-6D89-8476-A79EC61A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89C7B7-E6D0-DC2B-BAFF-2254DF69954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9EB6CA6-39FA-7360-66E7-C324C4645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F873CF-ED99-C157-4B76-B9526730558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DD0EF5-C52B-4867-8CB0-F66B857FA1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632CCF-FBD8-672D-3641-DBC464F2B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653143B7-AC73-B84A-4408-AEF367D86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FAC62BC-8BFF-69A1-ECDA-97A5B07D9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E6FC79A-A394-7137-ABA3-F43A0739F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80159887-831A-E209-FD4E-4D424BD9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5E872E0-BFFF-733B-7DEE-8187A93F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F8C74-7423-1488-F643-E7D0A5B53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3894736A-991D-A47C-585D-22CB9E8E8BB2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1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C5CA7-F891-C843-7CD7-D6B6197FDEC1}"/>
              </a:ext>
            </a:extLst>
          </p:cNvPr>
          <p:cNvSpPr txBox="1"/>
          <p:nvPr/>
        </p:nvSpPr>
        <p:spPr>
          <a:xfrm>
            <a:off x="1336039" y="2718584"/>
            <a:ext cx="875093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Adding new assets manually.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AD97C-C169-EBE6-8F1F-1A0A31D2C5EF}"/>
              </a:ext>
            </a:extLst>
          </p:cNvPr>
          <p:cNvSpPr txBox="1"/>
          <p:nvPr/>
        </p:nvSpPr>
        <p:spPr>
          <a:xfrm>
            <a:off x="1336039" y="3568763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Adding new assets through mass additions.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B20BF-FF71-69F7-8E85-482A04EED1D4}"/>
              </a:ext>
            </a:extLst>
          </p:cNvPr>
          <p:cNvSpPr txBox="1"/>
          <p:nvPr/>
        </p:nvSpPr>
        <p:spPr>
          <a:xfrm>
            <a:off x="3042920" y="1587967"/>
            <a:ext cx="6106160" cy="6309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500" b="1" dirty="0">
                <a:latin typeface="Times New Roman"/>
                <a:ea typeface="Calibri"/>
                <a:cs typeface="Times New Roman"/>
              </a:rPr>
              <a:t>Adding New Assets</a:t>
            </a:r>
            <a:endParaRPr lang="ar-EG" sz="3500" b="1" kern="1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04C04-48CE-124C-E785-466CCB2E0A28}"/>
              </a:ext>
            </a:extLst>
          </p:cNvPr>
          <p:cNvSpPr txBox="1"/>
          <p:nvPr/>
        </p:nvSpPr>
        <p:spPr>
          <a:xfrm>
            <a:off x="1336039" y="4438871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Assets integration with the AP Module. </a:t>
            </a:r>
            <a:endParaRPr lang="ar-EG" sz="30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81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A815-61BA-9D56-4963-99FA9FD0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881BDC-2ED2-9266-B65A-76FF86D82835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801CFF82-A82F-8A0A-340A-864B6DF66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CAB44C-EC96-1FF1-85D7-453B415C9AF5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CD3C95-3E47-8A18-F232-60C438C5DF6B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804B03-9F2C-57CE-FC9E-67D37B78B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7C55CEDC-489D-EAA0-06B9-19D68F81A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BAC4B61-861E-2523-1DFF-3EC986245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CEE043F-74B9-456B-45DA-C4A7B120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B192290-E011-D912-530C-3E69229B6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B314939-7E82-D87E-2938-FE3927DE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6BAC0439-FFA3-CF43-61D9-8834F86FF437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Assignments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02B6D-FAB8-5245-EEB1-652ABAB43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51" y="1371224"/>
            <a:ext cx="8986449" cy="5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0CD9C-78BE-B79A-2BD4-EA5BD4814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4110A0-1456-93BC-64B2-3276BE1F0669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F9737292-D066-9B27-62A2-24C9D37D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D0844D-7232-B05B-C6A9-0915C71FF3D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41538E-822F-CC23-FD42-9BCEE16BF517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AD4DDA-CD7A-D09A-83CA-FF80BE3ED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9D1748CA-CE04-5EA6-9A61-9F1F2015D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875B8EB-9993-1C4A-5BBC-51791F7A7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35A8CBD-16ED-5750-3E4B-A06E8F0CD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276478A-329C-1EA2-CE6F-27EDFDF9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DAF858C-7609-A73E-5378-68C5B8CBC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9FE83B88-AB84-53C0-4953-38970AC288BA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792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Assets Workbench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&gt;&gt;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&gt;&gt; Assignments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Assignments &gt;&gt; Done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7C033-DC05-7984-B2FF-AE7463F7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51" y="1371224"/>
            <a:ext cx="8986449" cy="5486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19F01-2B35-671D-93E5-E115A0253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3" y="4320924"/>
            <a:ext cx="393437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C1A94-6161-11E8-D58B-99E302B8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0576FA-1D1F-A6CC-9B12-5F1BA99E2DF4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5B9BBD23-079F-633F-9145-CE26B4558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CAF042-B40E-426C-A2DE-A69A8D8276D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6CFFDB-46F6-D560-D4AC-0458C25FD53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8A70A5-A259-96F1-01A0-A399292C7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FB1AB01E-82EA-FCEB-1BA9-27A3C0828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A564138-A661-FE83-B1E3-CE4190243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8B35A42-7C43-D049-235E-49C4600DE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BD8068F-1AC2-AA69-81CA-43C3A978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3DCB3A0-6C20-DE99-06B8-BCDD8EEA0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B7987E6A-A0A8-2D7A-5AA1-641CFCA3A9A2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326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View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&gt;&gt; Request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8855A-F28C-4F64-7339-BA16F8297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1647522"/>
            <a:ext cx="7493179" cy="52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05CA3-7DDF-D53C-71D2-0EB91928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A885A7-B13D-098A-1CC6-6B910DC8B352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FFADC1CC-4FF6-485A-2F30-F4F5FA0FC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0EACA3-A8BC-72F5-D080-EB2B1D392436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B5936D-0BC4-ADC0-A821-143AA8772334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26C3A4-861C-7714-BEBB-CE3180982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C1E412F-E038-0CAC-94C4-0828701FF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D1B26AC-C545-73B0-4AC5-4745D5507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D18E2DC-25D4-DE6A-C938-CEC784F2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C678330-139D-0495-D768-750437C71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4DF01EA7-F330-4538-FA63-6CCFF45E7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7F5A303B-B273-EECD-3031-95B4C58D6CE4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292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View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&gt;&gt; Request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 &gt;&gt; Submit New Request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714A-7A0C-1340-98A8-1525D2D83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1623125"/>
            <a:ext cx="7848600" cy="52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6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3548-317D-8A54-0BE9-C9E74EAB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C409E9-7663-6671-0C70-979E48E7151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DF06C649-9B89-1D13-ABA5-27672D135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DDB2AF-4E43-0358-D68A-1C456B04B1E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14D1E4-DE38-D906-2422-C001192E94A4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405272-308B-E6BC-446F-FE1F0906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E91F866-30BA-A8E1-26F2-1B25E6665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D9B285B-3E85-521F-694F-15A4C6B12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44C4EBD-7D99-9A76-CBB3-87134828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7AD52C37-3E8C-8B94-AE11-47557A7B7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2F935D6-AD5F-86C9-3D42-56A1925B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121B1DAC-66A4-FE47-441D-0070AA98B97A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2849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View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&gt;&gt; Request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 &gt;&gt; Submit New Request 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0C6EC-6E1F-4CCC-ABFA-9FE17E8C4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1623125"/>
            <a:ext cx="7848600" cy="523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AF77E-DDB7-F856-9D19-CD7CE5560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4" y="3320083"/>
            <a:ext cx="733527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17F05-4D39-417D-5EA4-1958067ED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409C04-7109-73CE-5FDA-15621307AEE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DEEDC26E-082E-D5B1-773F-4C2095947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CF2A23-C689-87A8-AACA-34FB64DF7217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DEBAD7-8272-FB15-2CD8-2AF6AD7B126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09032D-F99A-5179-F75B-D49A7A883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3BDA2352-0D8A-DA49-A089-2AAFE34C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E330A1D-C334-A0DF-F506-DBC4A4A27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F40677A-D9FB-940A-EAAA-6E32631C5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1283E9-4454-3D93-C950-2AEDACE4E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DF7B44A-8217-032B-7F7D-B76C1458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AE0B4575-004D-E2B9-E540-A1933F994CCB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2978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View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&gt;&gt; Request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 &gt;&gt; Submit New Request 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 New Request &gt;&gt; OK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99A58-1DF3-4CC5-1AE0-DFFE8DA70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9" y="1565311"/>
            <a:ext cx="7426504" cy="52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F6062-FF2A-7ECC-EEF9-3C16A4706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E36E28-47CE-9A71-C69E-0C009C05C54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69BEB81D-9E38-310F-3C3D-0F1CA225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A0999C-B2F3-82E2-3FAE-92CAA5FC0E6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23A08C-7E73-2FD7-4A1D-9F5BEC1440B2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E9125-B5B6-FB11-28E8-7A995F6A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136E83-19A8-9DFF-BB12-774AAF0A7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60B483E-8E67-E04B-B87B-89730063D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1033E1D-69D1-B49B-57A7-78C73B4F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ACAED51B-B96E-8B7F-3DDA-57B2FF362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310E913-223A-F411-899B-E2E4B3B39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69A6AA19-43A5-8179-8989-F0D560434B79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2592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View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&gt;&gt; Request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 &gt;&gt; Submit New Request 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 New Request &gt;&gt; OK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 New Request &gt;&gt; Submit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B79CB-84E4-8BF1-B5E7-80671603B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9" y="1565311"/>
            <a:ext cx="7426504" cy="5244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0A955-59D7-A279-1772-5CFC3CBF6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8" y="3585874"/>
            <a:ext cx="2700475" cy="22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BC3E-01B5-3E7A-20B5-D557B5B1F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1B0A72-A7D3-2D65-F81C-9EDA98741253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8C9856EB-92BC-CA98-F431-8BD6B403E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35D951-463C-D811-EF90-16BD8629AD20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769EDD-8E84-B53B-B8E6-A272F7341A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BAF3CD-91F5-A51E-AE81-8C11F7F0A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04D63252-DA5C-9E66-E636-139125D08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E837D56-B6AB-E44C-FF1A-DC064AD46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83961FA-BD8D-6202-63DE-021523C70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D98E0A6-F866-667B-5477-02D473BB2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6AE70D4-8566-35EA-6D9F-AE038F893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95F495D9-D94B-C542-5895-920759A15028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1504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View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&gt;&gt; Request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 &gt;&gt; View Output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04275-1717-EFEE-DC8C-2C4798383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422718"/>
            <a:ext cx="8183742" cy="54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FFB82-3EF2-BC51-CC5F-0A18AA70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BF7EBD-DEC8-CC17-453C-B5AEDD2FE3F4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D4376645-B685-5486-B6D0-75DCD156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475CC-F6BD-93C5-11B6-A27CEC225F70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B851CA-E9E9-3EEB-5CED-C1542CB9AD4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16F2FB-EDEE-1160-2334-E19097C95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1D7AE71A-BA71-7612-8642-3BB27468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607ECF6-0886-DEC5-7C54-188964252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BDDFA41-ACDB-2FBE-5A31-9FA977C96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CA4FADF-0ACE-2D06-E967-CD2BDB666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897F519C-7356-69C7-9E7F-6BD0FF5E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263E4304-6840-0764-4F38-EA0845EB896E}"/>
              </a:ext>
            </a:extLst>
          </p:cNvPr>
          <p:cNvSpPr txBox="1">
            <a:spLocks/>
          </p:cNvSpPr>
          <p:nvPr/>
        </p:nvSpPr>
        <p:spPr>
          <a:xfrm>
            <a:off x="7758" y="1979525"/>
            <a:ext cx="3081645" cy="923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Transfer Report</a:t>
            </a:r>
          </a:p>
          <a:p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6CBBF-5ABF-FC18-0043-CB7055A9D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3" y="1599466"/>
            <a:ext cx="8845729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C217-C7C2-6526-4E6B-64AE0F42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1CEB42-2AEB-98F4-3A2B-FE2BC054E128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A7122B00-1107-C80D-FA7F-658B29C1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EC5819-E0F5-6828-A3A8-94FABC169ADF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080FCF-D641-E001-6CBA-A72E6758402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FC2FBE-C2FD-AFDA-004C-C31A4BE3B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BB3CCDD8-892C-CFAA-7A32-B33A5DD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2ACC24A-041A-15B5-E43E-A4CB713A9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49CD9C4-09AE-D4C8-676F-D93E572F6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D118CD9-B2A4-3ADC-F9A9-5188B7082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D34E187-2026-1026-FD2A-CD0DD4FBB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73D96-984D-41F1-DC16-1FB370F2F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1313676"/>
            <a:ext cx="8983329" cy="5544324"/>
          </a:xfrm>
          <a:prstGeom prst="rect">
            <a:avLst/>
          </a:prstGeom>
        </p:spPr>
      </p:pic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C7A84C5C-81EE-DD81-ECA5-07A6AD68AD2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63F614B8-E255-5E80-B7AC-FD976E03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68" y="2102912"/>
            <a:ext cx="6463832" cy="420898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248AE270-9771-8B59-34D4-D698F924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Adding new assets manually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396B3A-55D4-0BE0-469E-970CAAE0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6" y="1825625"/>
            <a:ext cx="112849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Fixed Assets &gt; Assets &gt; Asset Workbench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Adding a New Asset:</a:t>
            </a:r>
          </a:p>
          <a:p>
            <a:pPr marL="0" indent="0">
              <a:buNone/>
            </a:pPr>
            <a:r>
              <a:rPr lang="en-GB" sz="1800" dirty="0"/>
              <a:t>You can add a new asset using two available methods: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Quick Additions: a simplified method for entering basic</a:t>
            </a:r>
          </a:p>
          <a:p>
            <a:pPr marL="0" indent="0">
              <a:buNone/>
            </a:pPr>
            <a:r>
              <a:rPr lang="en-GB" sz="1800" dirty="0"/>
              <a:t> asset information quickly.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Additions: a detailed method that allows full control</a:t>
            </a:r>
          </a:p>
          <a:p>
            <a:pPr marL="0" indent="0">
              <a:buNone/>
            </a:pPr>
            <a:r>
              <a:rPr lang="en-GB" sz="1800" dirty="0"/>
              <a:t> Over the asset data entry process.</a:t>
            </a:r>
          </a:p>
        </p:txBody>
      </p:sp>
    </p:spTree>
    <p:extLst>
      <p:ext uri="{BB962C8B-B14F-4D97-AF65-F5344CB8AC3E}">
        <p14:creationId xmlns:p14="http://schemas.microsoft.com/office/powerpoint/2010/main" val="23760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E69A-F4A6-5936-31AF-0DDA83CF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F31442-01FF-AFCD-A2AF-7DE547D4B16B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65358325-929D-4F2A-B867-BE49174A3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BC3756-A06B-5A0C-25F0-355FA920BA4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E6A106-047C-0DB9-26C8-229C69A0725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BFAD29-B3B9-A0B7-2BD6-C186031A7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D9CF5630-B6B7-0634-F6D8-E838B3818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9A48C5B-43F9-15AE-2920-1130FCB5B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AE2836D-A1FE-A12D-7AEF-5D895955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12A00CB-2566-3148-F018-F51297A2D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F4B9F30-3C8B-132D-62F2-F76A3E37E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D145F6CB-E68D-2E9C-C16D-FF432C767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58" y="1979526"/>
            <a:ext cx="3081645" cy="16847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 Workbench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Assets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&gt;&gt;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Inqiury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341BF-1280-1761-B8B3-64D7C9A0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332729"/>
            <a:ext cx="9094839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A8E44-E469-373E-3DA6-5070CE913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776B6B-CFA8-45FA-C985-BBAF57E327B7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4697A63-8237-522E-E90A-37BBDB8C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0D2BD0-9F64-FB33-357C-4C83059DEF59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D5D9B7-484C-90C8-A336-9968FB2BB9BF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271DEA-FB1B-7D79-AA34-1C198D76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87C056F8-D7DE-3D42-BF24-E567CB0CF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468EB85-7C2F-00E6-F402-A87A3C7F3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A241B5D6-AB2B-8DC1-6710-1848B37EB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711673D-4697-C693-81B2-178ACEE1B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FB2C3B2-BE3E-79DD-C4E9-FF2F9537E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2588F9-E8DE-6A7E-3F5C-42F65A4B6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13" y="1394655"/>
            <a:ext cx="8891587" cy="54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6A0C6-52A9-310A-AA38-B11CDC3C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B0AB7C-8230-F320-11C6-60791C416016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228F30B0-3647-9C5C-39FC-7D6D4561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0E3FE3-867B-844B-473D-D56DA3CBA807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8C42CF-AD44-A6F9-C9C5-7E75D058954A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723820-3568-8029-500B-59E1B59CC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D7EFD2C0-5EB5-E297-BEEC-5FAE2BC08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9750527-0F50-DEBA-D96F-0D064AEA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9A42540-76BB-0CA0-4FFE-B416B7EF0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CCD8981-584E-85AA-5170-3F6D4E08E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44356F0-2466-A4AD-1CB8-23435CA2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2D84F329-D6C8-2D4A-FFB7-10FA3DA43135}"/>
              </a:ext>
            </a:extLst>
          </p:cNvPr>
          <p:cNvSpPr txBox="1">
            <a:spLocks/>
          </p:cNvSpPr>
          <p:nvPr/>
        </p:nvSpPr>
        <p:spPr>
          <a:xfrm>
            <a:off x="7759" y="1979526"/>
            <a:ext cx="3081644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Vision Operations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Depreciation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Depreciation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Depreciation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 Run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10E12-1F10-2EEB-3550-C45DCF950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2" y="952154"/>
            <a:ext cx="9094839" cy="58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0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0B70-B3DD-D2BE-6ABB-4F305DDF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4A42B7-AB72-97EC-F12D-69F9D8901CAD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02AE8DEC-2A6C-C803-9B33-4446D255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229188-CA2B-D90A-EDD0-2BB7C9564D84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F026B-14AE-29F2-5AFD-A631967ABED3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DBAD13-6830-20D5-2906-164BDAD1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0A24FEB3-7448-C466-8DFA-92718BB0B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6B69204-C6DD-8D7E-3A1C-B10C4519E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BDAE220-983A-D945-73AB-40F57958E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2D9A852-AF45-40A2-7B36-7B146ECC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D4D25A3-DB8A-1E73-DFE0-78A2B5236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4DACA991-757D-3260-07A0-A38843071CE4}"/>
              </a:ext>
            </a:extLst>
          </p:cNvPr>
          <p:cNvSpPr txBox="1">
            <a:spLocks/>
          </p:cNvSpPr>
          <p:nvPr/>
        </p:nvSpPr>
        <p:spPr>
          <a:xfrm>
            <a:off x="7759" y="2022389"/>
            <a:ext cx="3081644" cy="1684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top menu bar &gt;&gt; View &gt;&gt; Requests  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C25A2-D58B-5555-34F5-0EEE2F8CC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03" y="1564836"/>
            <a:ext cx="910259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9B247-362D-4C5D-9B82-1A04ACB3E69C}"/>
              </a:ext>
            </a:extLst>
          </p:cNvPr>
          <p:cNvSpPr txBox="1"/>
          <p:nvPr/>
        </p:nvSpPr>
        <p:spPr>
          <a:xfrm>
            <a:off x="1336039" y="2718584"/>
            <a:ext cx="875093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Manage Retirement to assets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76C77-7F18-0984-588C-2D4A17FDE966}"/>
              </a:ext>
            </a:extLst>
          </p:cNvPr>
          <p:cNvSpPr txBox="1"/>
          <p:nvPr/>
        </p:nvSpPr>
        <p:spPr>
          <a:xfrm>
            <a:off x="1336039" y="3584590"/>
            <a:ext cx="875093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US" sz="3000" b="1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econciled with the General Ledger</a:t>
            </a:r>
            <a:endParaRPr lang="ar-EG" sz="30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35513-AB3B-428C-8CCC-03BACA66B5E5}"/>
              </a:ext>
            </a:extLst>
          </p:cNvPr>
          <p:cNvSpPr txBox="1"/>
          <p:nvPr/>
        </p:nvSpPr>
        <p:spPr>
          <a:xfrm>
            <a:off x="2108516" y="1587967"/>
            <a:ext cx="720598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 kern="100" dirty="0">
                <a:latin typeface="Times New Roman"/>
                <a:ea typeface="Calibri"/>
                <a:cs typeface="Arial"/>
              </a:rPr>
              <a:t>Final </a:t>
            </a:r>
            <a:r>
              <a:rPr lang="en-US" sz="3600" b="1" kern="100" dirty="0" err="1">
                <a:latin typeface="Times New Roman"/>
                <a:ea typeface="Calibri"/>
                <a:cs typeface="Arial"/>
              </a:rPr>
              <a:t>assset</a:t>
            </a:r>
            <a:endParaRPr lang="en-US" sz="3600" b="1" kern="100" dirty="0">
              <a:latin typeface="Times New Roman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68C2C-96BF-A516-3497-0C03EDFD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551022"/>
            <a:ext cx="8915400" cy="5306978"/>
          </a:xfrm>
          <a:prstGeom prst="rect">
            <a:avLst/>
          </a:prstGeom>
        </p:spPr>
      </p:pic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/>
              <a:t>  manage retirements</a:t>
            </a:r>
          </a:p>
          <a:p>
            <a:endParaRPr lang="en-US" sz="2400" dirty="0"/>
          </a:p>
          <a:p>
            <a:r>
              <a:rPr lang="en-US" sz="2400" dirty="0"/>
              <a:t>Assets &gt;&gt;asset workbench</a:t>
            </a:r>
          </a:p>
        </p:txBody>
      </p:sp>
    </p:spTree>
    <p:extLst>
      <p:ext uri="{BB962C8B-B14F-4D97-AF65-F5344CB8AC3E}">
        <p14:creationId xmlns:p14="http://schemas.microsoft.com/office/powerpoint/2010/main" val="20272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 err="1"/>
              <a:t>Serch</a:t>
            </a:r>
            <a:r>
              <a:rPr lang="en-US" sz="2400" dirty="0"/>
              <a:t> by book</a:t>
            </a:r>
          </a:p>
          <a:p>
            <a:r>
              <a:rPr lang="en-US" sz="2400" dirty="0"/>
              <a:t>Ops </a:t>
            </a:r>
            <a:r>
              <a:rPr lang="en-US" sz="2400" dirty="0" err="1"/>
              <a:t>corp</a:t>
            </a:r>
            <a:r>
              <a:rPr lang="en-US" sz="2400" dirty="0"/>
              <a:t> &gt; find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0DEE2-766C-D399-EA21-6B6ED1C7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86" y="1486202"/>
            <a:ext cx="8752114" cy="53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44326-02C0-85F3-837D-C9A6B91D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7" y="1533535"/>
            <a:ext cx="8730343" cy="53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000" dirty="0"/>
              <a:t>Chose book </a:t>
            </a:r>
          </a:p>
          <a:p>
            <a:r>
              <a:rPr lang="en-US" sz="2000" dirty="0"/>
              <a:t>We chose the number of asset  100077 to see the current cost  to make the retirement ,and see if  the asset use for another retirement  </a:t>
            </a:r>
            <a:r>
              <a:rPr lang="en-US" sz="2000" dirty="0" err="1"/>
              <a:t>cicle</a:t>
            </a:r>
            <a:r>
              <a:rPr lang="en-US" sz="2000" dirty="0"/>
              <a:t> or not (original cost )</a:t>
            </a: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883877" y="1612628"/>
            <a:ext cx="9308123" cy="52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r>
              <a:rPr lang="en-US" sz="2000" dirty="0"/>
              <a:t>Chose retirement box</a:t>
            </a:r>
          </a:p>
          <a:p>
            <a:r>
              <a:rPr lang="en-US" sz="2000" dirty="0"/>
              <a:t>You can retired the asset with unit , with cost 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860431" y="1612629"/>
            <a:ext cx="9331569" cy="5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05C406E6-1715-C275-6D9D-A80F7066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87" y="1823423"/>
            <a:ext cx="7197213" cy="451512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5B59A40B-4FA0-2F9B-82E4-C6073E4A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Quick Additions</a:t>
            </a:r>
            <a:endParaRPr lang="en-GB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779E5D0-FF0D-00E6-2A2A-8CB653C6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05961"/>
            <a:ext cx="11353801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Quick Additions screen allows users </a:t>
            </a:r>
          </a:p>
          <a:p>
            <a:pPr marL="0" indent="0">
              <a:buNone/>
            </a:pPr>
            <a:r>
              <a:rPr lang="en-GB" sz="2000" dirty="0"/>
              <a:t>to add a new asset quickly by entering</a:t>
            </a:r>
          </a:p>
          <a:p>
            <a:pPr marL="0" indent="0">
              <a:buNone/>
            </a:pPr>
            <a:r>
              <a:rPr lang="en-GB" sz="2000" dirty="0"/>
              <a:t> only the essential information.</a:t>
            </a:r>
          </a:p>
          <a:p>
            <a:pPr marL="0" indent="0">
              <a:buNone/>
            </a:pPr>
            <a:r>
              <a:rPr lang="en-GB" sz="2000" dirty="0"/>
              <a:t>When to Use Quick Additions: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When you need to create an asset record</a:t>
            </a:r>
          </a:p>
          <a:p>
            <a:pPr marL="0" indent="0">
              <a:buNone/>
            </a:pPr>
            <a:r>
              <a:rPr lang="en-GB" sz="2000" dirty="0"/>
              <a:t> quickly with minimal data entry.</a:t>
            </a:r>
          </a:p>
        </p:txBody>
      </p:sp>
    </p:spTree>
    <p:extLst>
      <p:ext uri="{BB962C8B-B14F-4D97-AF65-F5344CB8AC3E}">
        <p14:creationId xmlns:p14="http://schemas.microsoft.com/office/powerpoint/2010/main" val="7199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468B38-7D76-7431-774E-3C38C485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743" y="1512277"/>
            <a:ext cx="8262257" cy="534572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980" y="1979526"/>
            <a:ext cx="3932237" cy="3665050"/>
          </a:xfrm>
        </p:spPr>
        <p:txBody>
          <a:bodyPr>
            <a:normAutofit/>
          </a:bodyPr>
          <a:lstStyle/>
          <a:p>
            <a:r>
              <a:rPr lang="en-US" sz="2400" dirty="0"/>
              <a:t>We go to calculate gain &amp;loss </a:t>
            </a:r>
          </a:p>
          <a:p>
            <a:r>
              <a:rPr lang="en-US" sz="2400" dirty="0"/>
              <a:t>Depreciations &gt; calculate gain and loss</a:t>
            </a:r>
          </a:p>
        </p:txBody>
      </p:sp>
    </p:spTree>
    <p:extLst>
      <p:ext uri="{BB962C8B-B14F-4D97-AF65-F5344CB8AC3E}">
        <p14:creationId xmlns:p14="http://schemas.microsoft.com/office/powerpoint/2010/main" val="143437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587261" y="180000"/>
            <a:ext cx="8757139" cy="66780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7758" y="304799"/>
            <a:ext cx="3579503" cy="4126523"/>
          </a:xfrm>
          <a:prstGeom prst="rect">
            <a:avLst/>
          </a:prstGeom>
        </p:spPr>
      </p:pic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868" y="4613736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/>
              <a:t>To see output go to </a:t>
            </a:r>
          </a:p>
          <a:p>
            <a:r>
              <a:rPr lang="en-US" sz="2400" dirty="0"/>
              <a:t>View &gt; requests</a:t>
            </a:r>
          </a:p>
        </p:txBody>
      </p:sp>
    </p:spTree>
    <p:extLst>
      <p:ext uri="{BB962C8B-B14F-4D97-AF65-F5344CB8AC3E}">
        <p14:creationId xmlns:p14="http://schemas.microsoft.com/office/powerpoint/2010/main" val="22788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16032" y="1612628"/>
            <a:ext cx="2875968" cy="3811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See output </a:t>
            </a: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102597" cy="4572000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5"/>
          <a:stretch>
            <a:fillRect/>
          </a:stretch>
        </p:blipFill>
        <p:spPr>
          <a:xfrm>
            <a:off x="7758" y="4572000"/>
            <a:ext cx="115511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r>
              <a:rPr lang="en-US" sz="2400" dirty="0"/>
              <a:t>View &gt; requests &gt; submit a new request </a:t>
            </a:r>
          </a:p>
          <a:p>
            <a:endParaRPr lang="en-US" sz="2400" dirty="0"/>
          </a:p>
          <a:p>
            <a:r>
              <a:rPr lang="en-US" sz="2400" dirty="0" err="1"/>
              <a:t>Criate</a:t>
            </a:r>
            <a:r>
              <a:rPr lang="en-US" sz="2400" dirty="0"/>
              <a:t> request </a:t>
            </a:r>
          </a:p>
          <a:p>
            <a:r>
              <a:rPr lang="en-US" sz="2400" dirty="0"/>
              <a:t>Asset retirements report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A50CE-0C25-BD75-E310-6BF23350C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487" y="1589095"/>
            <a:ext cx="8134756" cy="531244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089403" y="1589096"/>
            <a:ext cx="9102597" cy="5268904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3089403" y="1551304"/>
            <a:ext cx="9094839" cy="53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400" dirty="0"/>
              <a:t>View output</a:t>
            </a: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649415" y="1612628"/>
            <a:ext cx="9542585" cy="5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1430216"/>
            <a:ext cx="12192001" cy="54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>
            <a:normAutofit/>
          </a:bodyPr>
          <a:lstStyle/>
          <a:p>
            <a:r>
              <a:rPr lang="en-US" sz="2000" dirty="0"/>
              <a:t>Final we can sending our transactions to the general ledger use </a:t>
            </a:r>
          </a:p>
          <a:p>
            <a:r>
              <a:rPr lang="en-US" sz="2000" dirty="0"/>
              <a:t>Create accounting </a:t>
            </a: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429124" y="1747837"/>
            <a:ext cx="7762875" cy="5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7758" y="180000"/>
            <a:ext cx="7541904" cy="66780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444011" y="1979526"/>
            <a:ext cx="7491121" cy="3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414954" y="1430215"/>
            <a:ext cx="9777046" cy="54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4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104D-838A-6F5E-5343-4C8FFEC2F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D525F8-D0F2-75F2-0580-FB4E5B8B134F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7A01229C-E5A8-B00F-3F39-043DE66C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E1CCD-DC15-BD5C-D744-4377A3D7E90E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EA48AC-D083-8FF4-9B56-3E2D849C9B21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CE9984-A74C-1678-0649-582EFC8A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CD76B9C7-697D-2C05-BC7C-D66C811BD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3653405-42F7-1F38-C24F-D6E4BEA6E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ED54C6E-DA56-CA27-BE8A-554B87EC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24D2CA9-0CD7-68F7-848B-901A9871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0241065-5C80-703B-0159-39278162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02B0084D-BD37-126D-7228-E32F985233C5}"/>
              </a:ext>
            </a:extLst>
          </p:cNvPr>
          <p:cNvSpPr txBox="1">
            <a:spLocks/>
          </p:cNvSpPr>
          <p:nvPr/>
        </p:nvSpPr>
        <p:spPr>
          <a:xfrm>
            <a:off x="7758" y="1979526"/>
            <a:ext cx="3081645" cy="16847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4BCB6AD-63C2-B12B-1240-572EBDA1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604" y="2057401"/>
            <a:ext cx="2875968" cy="3811588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7758" y="1740218"/>
            <a:ext cx="12184242" cy="4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EB7A045F-741F-4AA5-91BB-00CFBCE2B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0" y="1832259"/>
            <a:ext cx="6440129" cy="39067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626F4A5-AB9F-28FC-C2D1-3056C839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books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3018C4-077D-95E2-4936-55C7D18BA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This screen is used to define the </a:t>
            </a:r>
          </a:p>
          <a:p>
            <a:pPr marL="0" indent="0">
              <a:buNone/>
            </a:pPr>
            <a:r>
              <a:rPr lang="en-GB" sz="2000" dirty="0"/>
              <a:t>financial details of an asset, especially related</a:t>
            </a:r>
          </a:p>
          <a:p>
            <a:pPr marL="0" indent="0">
              <a:buNone/>
            </a:pPr>
            <a:r>
              <a:rPr lang="en-GB" sz="2000" dirty="0"/>
              <a:t> to depreciation, cost.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Key Sections &amp; Fields: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Financial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Depreciation Method</a:t>
            </a:r>
          </a:p>
        </p:txBody>
      </p:sp>
    </p:spTree>
    <p:extLst>
      <p:ext uri="{BB962C8B-B14F-4D97-AF65-F5344CB8AC3E}">
        <p14:creationId xmlns:p14="http://schemas.microsoft.com/office/powerpoint/2010/main" val="428157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56D1-8BDB-6578-0570-947F97A6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4AD368-C959-29F5-4EAF-86C7D4D24FD0}"/>
              </a:ext>
            </a:extLst>
          </p:cNvPr>
          <p:cNvGrpSpPr/>
          <p:nvPr/>
        </p:nvGrpSpPr>
        <p:grpSpPr>
          <a:xfrm>
            <a:off x="-1" y="11043"/>
            <a:ext cx="12192001" cy="2816366"/>
            <a:chOff x="-1" y="0"/>
            <a:chExt cx="12192001" cy="2816366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C396A2A6-4A1C-E5FD-2BB0-C117D6CF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42" y="861893"/>
              <a:ext cx="2097886" cy="19274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43C519-9550-44C3-D02A-1C86F066D538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51A516-52E4-FE30-3569-8FB88CF09D9D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08E8B-29A0-DF2C-484D-AA4E1787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8430518" y="1086660"/>
              <a:ext cx="3559832" cy="172970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2362FA36-783A-CCC4-43E1-B9CA6358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D7B6745-885B-4272-A412-7E332899F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E5B777C-7179-1D52-762D-0FF2FAA65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02A4253-5654-23BD-21DD-6AF786B59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6CE4D01-F165-C241-EE3A-BD41B660B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B5C4C-C256-5711-FA19-330FB2CAD3C2}"/>
              </a:ext>
            </a:extLst>
          </p:cNvPr>
          <p:cNvSpPr txBox="1"/>
          <p:nvPr/>
        </p:nvSpPr>
        <p:spPr>
          <a:xfrm>
            <a:off x="2290043" y="2969738"/>
            <a:ext cx="737270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Times New Roman"/>
                <a:cs typeface="Times New Roman"/>
              </a:rPr>
              <a:t>Thank you for your attention.</a:t>
            </a:r>
            <a:endParaRPr lang="en-US">
              <a:latin typeface="Aptos" panose="02110004020202020204"/>
              <a:cs typeface="Times New Roman"/>
            </a:endParaRPr>
          </a:p>
          <a:p>
            <a:pPr algn="ctr"/>
            <a:r>
              <a:rPr lang="en-US" sz="3200" b="1">
                <a:latin typeface="Times New Roman"/>
                <a:cs typeface="Times New Roman"/>
              </a:rPr>
              <a:t> We now invite any questions or feedback from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E8433DFF-3621-2287-C7C0-64DFFAFAC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3" y="1886720"/>
            <a:ext cx="6174657" cy="372364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50AAA78-0BA0-5432-3B5A-6FC2C680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B2E1A8F-A502-7F55-EFE2-27FCB5AF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9783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This screen is used to assign an asset to </a:t>
            </a:r>
          </a:p>
          <a:p>
            <a:pPr marL="0" indent="0">
              <a:buNone/>
            </a:pPr>
            <a:r>
              <a:rPr lang="en-GB" sz="1800" dirty="0"/>
              <a:t> an employee or a location, and to track its usage and </a:t>
            </a:r>
          </a:p>
          <a:p>
            <a:pPr marL="0" indent="0">
              <a:buNone/>
            </a:pPr>
            <a:r>
              <a:rPr lang="en-GB" sz="1800" dirty="0"/>
              <a:t>cost </a:t>
            </a:r>
            <a:r>
              <a:rPr lang="en-GB" sz="1800" dirty="0" err="1"/>
              <a:t>center</a:t>
            </a:r>
            <a:r>
              <a:rPr lang="en-GB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Key Fields: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Employee Name &amp; Number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Expense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 Units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537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5894-0082-46C2-F2F0-9B080CE3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8BF11-8D0E-1C0E-14A0-5DD954977D00}"/>
              </a:ext>
            </a:extLst>
          </p:cNvPr>
          <p:cNvGrpSpPr/>
          <p:nvPr/>
        </p:nvGrpSpPr>
        <p:grpSpPr>
          <a:xfrm>
            <a:off x="-1" y="0"/>
            <a:ext cx="12192001" cy="1740218"/>
            <a:chOff x="-1" y="0"/>
            <a:chExt cx="12192001" cy="1740218"/>
          </a:xfrm>
        </p:grpSpPr>
        <p:pic>
          <p:nvPicPr>
            <p:cNvPr id="5" name="Picture 4" descr="A logo of a globe with a graduation cap&#10;&#10;Description automatically generated">
              <a:extLst>
                <a:ext uri="{FF2B5EF4-FFF2-40B4-BE49-F238E27FC236}">
                  <a16:creationId xmlns:a16="http://schemas.microsoft.com/office/drawing/2014/main" id="{E7247502-08F3-281D-6112-26132C24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8" y="552675"/>
              <a:ext cx="1291713" cy="11875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8B6382-5D5A-D8A7-3C35-DD43C0B91AC2}"/>
                </a:ext>
              </a:extLst>
            </p:cNvPr>
            <p:cNvSpPr/>
            <p:nvPr/>
          </p:nvSpPr>
          <p:spPr>
            <a:xfrm>
              <a:off x="-1" y="0"/>
              <a:ext cx="12192001" cy="360000"/>
            </a:xfrm>
            <a:prstGeom prst="rect">
              <a:avLst/>
            </a:prstGeom>
            <a:solidFill>
              <a:srgbClr val="2AA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E0E1B-FACC-1856-9D52-61D2C8222E19}"/>
                </a:ext>
              </a:extLst>
            </p:cNvPr>
            <p:cNvSpPr/>
            <p:nvPr/>
          </p:nvSpPr>
          <p:spPr>
            <a:xfrm>
              <a:off x="0" y="414029"/>
              <a:ext cx="12192000" cy="54000"/>
            </a:xfrm>
            <a:prstGeom prst="rect">
              <a:avLst/>
            </a:prstGeom>
            <a:solidFill>
              <a:srgbClr val="1F70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A3036-A2B1-5D9D-B161-06CE18AD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20" b="27412"/>
            <a:stretch/>
          </p:blipFill>
          <p:spPr bwMode="auto">
            <a:xfrm>
              <a:off x="9601125" y="512399"/>
              <a:ext cx="2334007" cy="11002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53866CC5-7325-DC37-067A-30F78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87AD535-8999-12B7-8C0E-3BFF66A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766ACD-79BE-3731-2081-AFDC93D5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D1026A4-A055-E8B0-2DF3-34C70220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B0F70C2A-9720-F8E3-4426-41AAEB9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ar-EG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B5D92A2-A6DE-CB4D-2ADD-54BF7822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1656999"/>
            <a:ext cx="5928851" cy="371822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61EF778-4A63-9034-38E7-4A7E5DA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92D269-F2D0-229C-C367-957A70B5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9046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The Additions method in Oracle E-Business Suite (EBS)</a:t>
            </a:r>
          </a:p>
          <a:p>
            <a:pPr marL="0" indent="0">
              <a:buNone/>
            </a:pPr>
            <a:r>
              <a:rPr lang="en-GB" sz="2000" dirty="0"/>
              <a:t> It is used when an organization needs to enter an asset</a:t>
            </a:r>
          </a:p>
          <a:p>
            <a:pPr marL="0" indent="0">
              <a:buNone/>
            </a:pPr>
            <a:r>
              <a:rPr lang="en-GB" sz="2000" dirty="0"/>
              <a:t> With full financial and operational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Unlike Quick Additions, this method provides more </a:t>
            </a:r>
          </a:p>
          <a:p>
            <a:pPr marL="0" indent="0">
              <a:buNone/>
            </a:pPr>
            <a:r>
              <a:rPr lang="en-GB" sz="2000" dirty="0"/>
              <a:t>control and flexibility over all aspects of the asset.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Key Steps in the Additions Process:</a:t>
            </a:r>
          </a:p>
          <a:p>
            <a:pPr marL="0" indent="0">
              <a:buNone/>
            </a:pPr>
            <a:r>
              <a:rPr lang="en-GB" sz="2000" dirty="0"/>
              <a:t>Asset Workbench Navigation:</a:t>
            </a:r>
          </a:p>
          <a:p>
            <a:pPr marL="0" indent="0">
              <a:buNone/>
            </a:pPr>
            <a:r>
              <a:rPr lang="en-GB" sz="2000" dirty="0"/>
              <a:t>Path: Fixed Assets &gt; Assets &gt; Asset Workbench Click </a:t>
            </a:r>
          </a:p>
          <a:p>
            <a:pPr marL="0" indent="0">
              <a:buNone/>
            </a:pPr>
            <a:r>
              <a:rPr lang="en-GB" sz="2000" dirty="0"/>
              <a:t>The Additions button from the "Find Assets" screen.</a:t>
            </a:r>
          </a:p>
          <a:p>
            <a:pPr marL="0" indent="0">
              <a:buNone/>
            </a:pPr>
            <a:r>
              <a:rPr lang="en-GB" sz="2000" dirty="0"/>
              <a:t>Asset Details Entry:</a:t>
            </a:r>
          </a:p>
          <a:p>
            <a:pPr marL="0" indent="0">
              <a:buNone/>
            </a:pPr>
            <a:r>
              <a:rPr lang="en-GB" sz="2000" dirty="0"/>
              <a:t>Input fields like Description, Category, Asset Type, and Units.</a:t>
            </a:r>
          </a:p>
        </p:txBody>
      </p:sp>
    </p:spTree>
    <p:extLst>
      <p:ext uri="{BB962C8B-B14F-4D97-AF65-F5344CB8AC3E}">
        <p14:creationId xmlns:p14="http://schemas.microsoft.com/office/powerpoint/2010/main" val="12732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</TotalTime>
  <Words>1961</Words>
  <Application>Microsoft Office PowerPoint</Application>
  <PresentationFormat>Widescreen</PresentationFormat>
  <Paragraphs>322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Adding new assets manually</vt:lpstr>
      <vt:lpstr>Quick Additions</vt:lpstr>
      <vt:lpstr>books</vt:lpstr>
      <vt:lpstr>Assignments</vt:lpstr>
      <vt:lpstr>Additions</vt:lpstr>
      <vt:lpstr>Books (within Additions)</vt:lpstr>
      <vt:lpstr>Assignments (within Additions)</vt:lpstr>
      <vt:lpstr>Asset Number Generation</vt:lpstr>
      <vt:lpstr>Adding new assets through mass additions</vt:lpstr>
      <vt:lpstr>Mass Addition</vt:lpstr>
      <vt:lpstr>Mass Additions Summary</vt:lpstr>
      <vt:lpstr>Post Mass Additions</vt:lpstr>
      <vt:lpstr>Post Mass Additions</vt:lpstr>
      <vt:lpstr>Post Mass Additions</vt:lpstr>
      <vt:lpstr>1-Mass Additions Create Report</vt:lpstr>
      <vt:lpstr>2-Mass Additions Create Report</vt:lpstr>
      <vt:lpstr>3-Mass Additions Create Report</vt:lpstr>
      <vt:lpstr>1-Mass Additions Posting Report</vt:lpstr>
      <vt:lpstr>2-Mass Additions Posting Report</vt:lpstr>
      <vt:lpstr>1- Assets integration with the AP Module</vt:lpstr>
      <vt:lpstr>2- Assets integration with the AP Module</vt:lpstr>
      <vt:lpstr>3- Assets integration with the AP Module</vt:lpstr>
      <vt:lpstr>4- Assets integration with the AP Module</vt:lpstr>
      <vt:lpstr>5- Assets integration with the AP Module</vt:lpstr>
      <vt:lpstr>6- Assets integration with the AP Module</vt:lpstr>
      <vt:lpstr>7- Assets integration with the AP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abdelazez</dc:creator>
  <cp:lastModifiedBy>Omar Soliman</cp:lastModifiedBy>
  <cp:revision>27</cp:revision>
  <dcterms:created xsi:type="dcterms:W3CDTF">2024-10-06T20:03:22Z</dcterms:created>
  <dcterms:modified xsi:type="dcterms:W3CDTF">2025-04-27T16:56:21Z</dcterms:modified>
</cp:coreProperties>
</file>